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7"/>
  </p:notesMasterIdLst>
  <p:sldIdLst>
    <p:sldId id="256" r:id="rId5"/>
    <p:sldId id="257" r:id="rId6"/>
    <p:sldId id="2147470475" r:id="rId7"/>
    <p:sldId id="2147470529" r:id="rId8"/>
    <p:sldId id="2147470549" r:id="rId9"/>
    <p:sldId id="2147470530" r:id="rId10"/>
    <p:sldId id="2147470528" r:id="rId11"/>
    <p:sldId id="2147470527" r:id="rId12"/>
    <p:sldId id="2147470531" r:id="rId13"/>
    <p:sldId id="2147470532" r:id="rId14"/>
    <p:sldId id="2147470498" r:id="rId15"/>
    <p:sldId id="2147470501" r:id="rId16"/>
    <p:sldId id="2147470533" r:id="rId17"/>
    <p:sldId id="2147470466" r:id="rId18"/>
    <p:sldId id="2147470550" r:id="rId19"/>
    <p:sldId id="2147470551" r:id="rId20"/>
    <p:sldId id="2147470545" r:id="rId21"/>
    <p:sldId id="2147470542" r:id="rId22"/>
    <p:sldId id="2147470555" r:id="rId23"/>
    <p:sldId id="2147470556" r:id="rId24"/>
    <p:sldId id="2147470557" r:id="rId25"/>
    <p:sldId id="2147470543" r:id="rId26"/>
    <p:sldId id="2147470544" r:id="rId27"/>
    <p:sldId id="2147470554" r:id="rId28"/>
    <p:sldId id="2147470539" r:id="rId29"/>
    <p:sldId id="2147470536" r:id="rId30"/>
    <p:sldId id="2147470546" r:id="rId31"/>
    <p:sldId id="2147470538" r:id="rId32"/>
    <p:sldId id="2147470534" r:id="rId33"/>
    <p:sldId id="2147470524" r:id="rId34"/>
    <p:sldId id="2147470525" r:id="rId35"/>
    <p:sldId id="2147470526" r:id="rId36"/>
  </p:sldIdLst>
  <p:sldSz cx="15238413" cy="85709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5B3862D-A2BF-1928-42A2-87F0B9B7F3C2}" name="Ranjani Subramanian" initials="RS" userId="S::ransubra1@publicisgroupe.net::919af7de-2031-41f1-8c4e-83854e533905" providerId="AD"/>
  <p188:author id="{32FA0FED-93E0-03BD-091D-5874C32C8378}" name="Abhijit Pundeer" initials="AP" userId="S::abhpunde@publicisgroupe.net::b35c42a8-4a57-4a39-a38f-a5f233cc4a9f"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5253"/>
    <a:srgbClr val="F7F3FF"/>
    <a:srgbClr val="FF7B17"/>
    <a:srgbClr val="FFE001"/>
    <a:srgbClr val="FFFFFF"/>
    <a:srgbClr val="14141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DA24E4-5302-457F-829D-31B2EB63296C}" v="145" dt="2022-08-26T10:18:38.237"/>
    <p1510:client id="{DC56FEC9-5CD3-4C65-B2FF-52770B66E7E3}" v="454" dt="2022-08-26T04:46:04.1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352" autoAdjust="0"/>
  </p:normalViewPr>
  <p:slideViewPr>
    <p:cSldViewPr snapToGrid="0">
      <p:cViewPr varScale="1">
        <p:scale>
          <a:sx n="42" d="100"/>
          <a:sy n="42" d="100"/>
        </p:scale>
        <p:origin x="1180" y="52"/>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42"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mrata Srivastava 2" userId="S::namsriva@publicisgroupe.net::1b73068b-faf5-44f2-ab8f-a35a7d6e2aa3" providerId="AD" clId="Web-{4EDA24E4-5302-457F-829D-31B2EB63296C}"/>
    <pc:docChg chg="modSld">
      <pc:chgData name="Namrata Srivastava 2" userId="S::namsriva@publicisgroupe.net::1b73068b-faf5-44f2-ab8f-a35a7d6e2aa3" providerId="AD" clId="Web-{4EDA24E4-5302-457F-829D-31B2EB63296C}" dt="2022-08-26T10:18:32.846" v="78" actId="20577"/>
      <pc:docMkLst>
        <pc:docMk/>
      </pc:docMkLst>
      <pc:sldChg chg="modSp">
        <pc:chgData name="Namrata Srivastava 2" userId="S::namsriva@publicisgroupe.net::1b73068b-faf5-44f2-ab8f-a35a7d6e2aa3" providerId="AD" clId="Web-{4EDA24E4-5302-457F-829D-31B2EB63296C}" dt="2022-08-26T10:15:25.076" v="11" actId="1076"/>
        <pc:sldMkLst>
          <pc:docMk/>
          <pc:sldMk cId="3191458514" sldId="2147470466"/>
        </pc:sldMkLst>
        <pc:spChg chg="mod">
          <ac:chgData name="Namrata Srivastava 2" userId="S::namsriva@publicisgroupe.net::1b73068b-faf5-44f2-ab8f-a35a7d6e2aa3" providerId="AD" clId="Web-{4EDA24E4-5302-457F-829D-31B2EB63296C}" dt="2022-08-26T10:15:25.076" v="11" actId="1076"/>
          <ac:spMkLst>
            <pc:docMk/>
            <pc:sldMk cId="3191458514" sldId="2147470466"/>
            <ac:spMk id="7" creationId="{BE331D6C-E7C9-41DE-BE96-28667717AABF}"/>
          </ac:spMkLst>
        </pc:spChg>
      </pc:sldChg>
      <pc:sldChg chg="modSp">
        <pc:chgData name="Namrata Srivastava 2" userId="S::namsriva@publicisgroupe.net::1b73068b-faf5-44f2-ab8f-a35a7d6e2aa3" providerId="AD" clId="Web-{4EDA24E4-5302-457F-829D-31B2EB63296C}" dt="2022-08-26T10:14:49.450" v="5" actId="20577"/>
        <pc:sldMkLst>
          <pc:docMk/>
          <pc:sldMk cId="617364041" sldId="2147470498"/>
        </pc:sldMkLst>
        <pc:spChg chg="mod">
          <ac:chgData name="Namrata Srivastava 2" userId="S::namsriva@publicisgroupe.net::1b73068b-faf5-44f2-ab8f-a35a7d6e2aa3" providerId="AD" clId="Web-{4EDA24E4-5302-457F-829D-31B2EB63296C}" dt="2022-08-26T10:14:49.450" v="5" actId="20577"/>
          <ac:spMkLst>
            <pc:docMk/>
            <pc:sldMk cId="617364041" sldId="2147470498"/>
            <ac:spMk id="5" creationId="{83B19B5E-9B1A-4D8D-9E32-197160E449FF}"/>
          </ac:spMkLst>
        </pc:spChg>
      </pc:sldChg>
      <pc:sldChg chg="modSp">
        <pc:chgData name="Namrata Srivastava 2" userId="S::namsriva@publicisgroupe.net::1b73068b-faf5-44f2-ab8f-a35a7d6e2aa3" providerId="AD" clId="Web-{4EDA24E4-5302-457F-829D-31B2EB63296C}" dt="2022-08-26T10:15:06.560" v="10" actId="20577"/>
        <pc:sldMkLst>
          <pc:docMk/>
          <pc:sldMk cId="274524903" sldId="2147470501"/>
        </pc:sldMkLst>
        <pc:spChg chg="mod">
          <ac:chgData name="Namrata Srivastava 2" userId="S::namsriva@publicisgroupe.net::1b73068b-faf5-44f2-ab8f-a35a7d6e2aa3" providerId="AD" clId="Web-{4EDA24E4-5302-457F-829D-31B2EB63296C}" dt="2022-08-26T10:15:06.560" v="10" actId="20577"/>
          <ac:spMkLst>
            <pc:docMk/>
            <pc:sldMk cId="274524903" sldId="2147470501"/>
            <ac:spMk id="5" creationId="{83B19B5E-9B1A-4D8D-9E32-197160E449FF}"/>
          </ac:spMkLst>
        </pc:spChg>
      </pc:sldChg>
      <pc:sldChg chg="addSp modSp">
        <pc:chgData name="Namrata Srivastava 2" userId="S::namsriva@publicisgroupe.net::1b73068b-faf5-44f2-ab8f-a35a7d6e2aa3" providerId="AD" clId="Web-{4EDA24E4-5302-457F-829D-31B2EB63296C}" dt="2022-08-26T10:18:32.846" v="78" actId="20577"/>
        <pc:sldMkLst>
          <pc:docMk/>
          <pc:sldMk cId="1797324283" sldId="2147470524"/>
        </pc:sldMkLst>
        <pc:spChg chg="add mod">
          <ac:chgData name="Namrata Srivastava 2" userId="S::namsriva@publicisgroupe.net::1b73068b-faf5-44f2-ab8f-a35a7d6e2aa3" providerId="AD" clId="Web-{4EDA24E4-5302-457F-829D-31B2EB63296C}" dt="2022-08-26T10:18:32.846" v="78" actId="20577"/>
          <ac:spMkLst>
            <pc:docMk/>
            <pc:sldMk cId="1797324283" sldId="2147470524"/>
            <ac:spMk id="2" creationId="{600E0DB0-3A06-7E0A-EFC5-781E746DDF8B}"/>
          </ac:spMkLst>
        </pc:spChg>
      </pc:sldChg>
      <pc:sldChg chg="modSp">
        <pc:chgData name="Namrata Srivastava 2" userId="S::namsriva@publicisgroupe.net::1b73068b-faf5-44f2-ab8f-a35a7d6e2aa3" providerId="AD" clId="Web-{4EDA24E4-5302-457F-829D-31B2EB63296C}" dt="2022-08-26T10:16:40.890" v="12" actId="20577"/>
        <pc:sldMkLst>
          <pc:docMk/>
          <pc:sldMk cId="3073953402" sldId="2147470534"/>
        </pc:sldMkLst>
        <pc:spChg chg="mod">
          <ac:chgData name="Namrata Srivastava 2" userId="S::namsriva@publicisgroupe.net::1b73068b-faf5-44f2-ab8f-a35a7d6e2aa3" providerId="AD" clId="Web-{4EDA24E4-5302-457F-829D-31B2EB63296C}" dt="2022-08-26T10:16:40.890" v="12" actId="20577"/>
          <ac:spMkLst>
            <pc:docMk/>
            <pc:sldMk cId="3073953402" sldId="2147470534"/>
            <ac:spMk id="7" creationId="{26FBE0F6-7D63-40BA-82B0-9770A9C29B55}"/>
          </ac:spMkLst>
        </pc:spChg>
      </pc:sldChg>
      <pc:sldChg chg="addSp modSp">
        <pc:chgData name="Namrata Srivastava 2" userId="S::namsriva@publicisgroupe.net::1b73068b-faf5-44f2-ab8f-a35a7d6e2aa3" providerId="AD" clId="Web-{4EDA24E4-5302-457F-829D-31B2EB63296C}" dt="2022-08-26T10:18:27.612" v="76" actId="20577"/>
        <pc:sldMkLst>
          <pc:docMk/>
          <pc:sldMk cId="2635241852" sldId="2147470547"/>
        </pc:sldMkLst>
        <pc:spChg chg="add mod">
          <ac:chgData name="Namrata Srivastava 2" userId="S::namsriva@publicisgroupe.net::1b73068b-faf5-44f2-ab8f-a35a7d6e2aa3" providerId="AD" clId="Web-{4EDA24E4-5302-457F-829D-31B2EB63296C}" dt="2022-08-26T10:18:27.612" v="76" actId="20577"/>
          <ac:spMkLst>
            <pc:docMk/>
            <pc:sldMk cId="2635241852" sldId="2147470547"/>
            <ac:spMk id="5" creationId="{E454539C-5600-B8B6-D365-D0E967000DB7}"/>
          </ac:spMkLst>
        </pc:spChg>
      </pc:sldChg>
    </pc:docChg>
  </pc:docChgLst>
  <pc:docChgLst>
    <pc:chgData name="Ranjani Subramanian" userId="919af7de-2031-41f1-8c4e-83854e533905" providerId="ADAL" clId="{40F8C67E-414C-4662-90FB-2B771547AC27}"/>
    <pc:docChg chg="custSel delSld modSld">
      <pc:chgData name="Ranjani Subramanian" userId="919af7de-2031-41f1-8c4e-83854e533905" providerId="ADAL" clId="{40F8C67E-414C-4662-90FB-2B771547AC27}" dt="2022-08-26T11:30:26.723" v="3" actId="478"/>
      <pc:docMkLst>
        <pc:docMk/>
      </pc:docMkLst>
      <pc:sldChg chg="delSp mod">
        <pc:chgData name="Ranjani Subramanian" userId="919af7de-2031-41f1-8c4e-83854e533905" providerId="ADAL" clId="{40F8C67E-414C-4662-90FB-2B771547AC27}" dt="2022-08-26T11:30:26.723" v="3" actId="478"/>
        <pc:sldMkLst>
          <pc:docMk/>
          <pc:sldMk cId="1797324283" sldId="2147470524"/>
        </pc:sldMkLst>
        <pc:spChg chg="del">
          <ac:chgData name="Ranjani Subramanian" userId="919af7de-2031-41f1-8c4e-83854e533905" providerId="ADAL" clId="{40F8C67E-414C-4662-90FB-2B771547AC27}" dt="2022-08-26T11:30:26.723" v="3" actId="478"/>
          <ac:spMkLst>
            <pc:docMk/>
            <pc:sldMk cId="1797324283" sldId="2147470524"/>
            <ac:spMk id="2" creationId="{600E0DB0-3A06-7E0A-EFC5-781E746DDF8B}"/>
          </ac:spMkLst>
        </pc:spChg>
      </pc:sldChg>
      <pc:sldChg chg="modNotesTx">
        <pc:chgData name="Ranjani Subramanian" userId="919af7de-2031-41f1-8c4e-83854e533905" providerId="ADAL" clId="{40F8C67E-414C-4662-90FB-2B771547AC27}" dt="2022-08-26T11:28:32.306" v="1"/>
        <pc:sldMkLst>
          <pc:docMk/>
          <pc:sldMk cId="287821263" sldId="2147470527"/>
        </pc:sldMkLst>
      </pc:sldChg>
      <pc:sldChg chg="modSp del mod">
        <pc:chgData name="Ranjani Subramanian" userId="919af7de-2031-41f1-8c4e-83854e533905" providerId="ADAL" clId="{40F8C67E-414C-4662-90FB-2B771547AC27}" dt="2022-08-26T11:28:39.899" v="2" actId="47"/>
        <pc:sldMkLst>
          <pc:docMk/>
          <pc:sldMk cId="2635241852" sldId="2147470547"/>
        </pc:sldMkLst>
        <pc:spChg chg="mod">
          <ac:chgData name="Ranjani Subramanian" userId="919af7de-2031-41f1-8c4e-83854e533905" providerId="ADAL" clId="{40F8C67E-414C-4662-90FB-2B771547AC27}" dt="2022-08-26T11:28:30.160" v="0" actId="21"/>
          <ac:spMkLst>
            <pc:docMk/>
            <pc:sldMk cId="2635241852" sldId="2147470547"/>
            <ac:spMk id="2" creationId="{D0B69BA7-0112-42CE-B395-2AE38E687037}"/>
          </ac:spMkLst>
        </pc:spChg>
      </pc:sldChg>
    </pc:docChg>
  </pc:docChgLst>
</pc:chgInfo>
</file>

<file path=ppt/media/image1.png>
</file>

<file path=ppt/media/image14.png>
</file>

<file path=ppt/media/image21.jpeg>
</file>

<file path=ppt/media/image22.png>
</file>

<file path=ppt/media/image23.jpeg>
</file>

<file path=ppt/media/image24.png>
</file>

<file path=ppt/media/image25.png>
</file>

<file path=ppt/media/image26.jpeg>
</file>

<file path=ppt/media/image27.jpeg>
</file>

<file path=ppt/media/image28.jpeg>
</file>

<file path=ppt/media/image29.png>
</file>

<file path=ppt/media/image30.jpeg>
</file>

<file path=ppt/media/image31.png>
</file>

<file path=ppt/media/image32.png>
</file>

<file path=ppt/media/image33.png>
</file>

<file path=ppt/media/image3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55545E-3766-954E-8911-94BC67167CEC}" type="datetimeFigureOut">
              <a:rPr lang="en-US" smtClean="0"/>
              <a:t>8/26/2022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AE34E6-293D-6C49-AFD4-2D90F9D8D749}" type="slidenum">
              <a:rPr lang="en-US" smtClean="0"/>
              <a:t>‹#›</a:t>
            </a:fld>
            <a:endParaRPr lang="en-US"/>
          </a:p>
        </p:txBody>
      </p:sp>
    </p:spTree>
    <p:extLst>
      <p:ext uri="{BB962C8B-B14F-4D97-AF65-F5344CB8AC3E}">
        <p14:creationId xmlns:p14="http://schemas.microsoft.com/office/powerpoint/2010/main" val="742733015"/>
      </p:ext>
    </p:extLst>
  </p:cSld>
  <p:clrMap bg1="lt1" tx1="dk1" bg2="lt2" tx2="dk2" accent1="accent1" accent2="accent2" accent3="accent3" accent4="accent4" accent5="accent5" accent6="accent6" hlink="hlink" folHlink="folHlink"/>
  <p:notesStyle>
    <a:lvl1pPr marL="0" algn="l" defTabSz="1142817" rtl="0" eaLnBrk="1" latinLnBrk="0" hangingPunct="1">
      <a:defRPr sz="1500" kern="1200">
        <a:solidFill>
          <a:schemeClr val="tx1"/>
        </a:solidFill>
        <a:latin typeface="+mn-lt"/>
        <a:ea typeface="+mn-ea"/>
        <a:cs typeface="+mn-cs"/>
      </a:defRPr>
    </a:lvl1pPr>
    <a:lvl2pPr marL="571409" algn="l" defTabSz="1142817" rtl="0" eaLnBrk="1" latinLnBrk="0" hangingPunct="1">
      <a:defRPr sz="1500" kern="1200">
        <a:solidFill>
          <a:schemeClr val="tx1"/>
        </a:solidFill>
        <a:latin typeface="+mn-lt"/>
        <a:ea typeface="+mn-ea"/>
        <a:cs typeface="+mn-cs"/>
      </a:defRPr>
    </a:lvl2pPr>
    <a:lvl3pPr marL="1142817" algn="l" defTabSz="1142817" rtl="0" eaLnBrk="1" latinLnBrk="0" hangingPunct="1">
      <a:defRPr sz="1500" kern="1200">
        <a:solidFill>
          <a:schemeClr val="tx1"/>
        </a:solidFill>
        <a:latin typeface="+mn-lt"/>
        <a:ea typeface="+mn-ea"/>
        <a:cs typeface="+mn-cs"/>
      </a:defRPr>
    </a:lvl3pPr>
    <a:lvl4pPr marL="1714226" algn="l" defTabSz="1142817" rtl="0" eaLnBrk="1" latinLnBrk="0" hangingPunct="1">
      <a:defRPr sz="1500" kern="1200">
        <a:solidFill>
          <a:schemeClr val="tx1"/>
        </a:solidFill>
        <a:latin typeface="+mn-lt"/>
        <a:ea typeface="+mn-ea"/>
        <a:cs typeface="+mn-cs"/>
      </a:defRPr>
    </a:lvl4pPr>
    <a:lvl5pPr marL="2285634" algn="l" defTabSz="1142817" rtl="0" eaLnBrk="1" latinLnBrk="0" hangingPunct="1">
      <a:defRPr sz="1500" kern="1200">
        <a:solidFill>
          <a:schemeClr val="tx1"/>
        </a:solidFill>
        <a:latin typeface="+mn-lt"/>
        <a:ea typeface="+mn-ea"/>
        <a:cs typeface="+mn-cs"/>
      </a:defRPr>
    </a:lvl5pPr>
    <a:lvl6pPr marL="2857043" algn="l" defTabSz="1142817" rtl="0" eaLnBrk="1" latinLnBrk="0" hangingPunct="1">
      <a:defRPr sz="1500" kern="1200">
        <a:solidFill>
          <a:schemeClr val="tx1"/>
        </a:solidFill>
        <a:latin typeface="+mn-lt"/>
        <a:ea typeface="+mn-ea"/>
        <a:cs typeface="+mn-cs"/>
      </a:defRPr>
    </a:lvl6pPr>
    <a:lvl7pPr marL="3428451" algn="l" defTabSz="1142817" rtl="0" eaLnBrk="1" latinLnBrk="0" hangingPunct="1">
      <a:defRPr sz="1500" kern="1200">
        <a:solidFill>
          <a:schemeClr val="tx1"/>
        </a:solidFill>
        <a:latin typeface="+mn-lt"/>
        <a:ea typeface="+mn-ea"/>
        <a:cs typeface="+mn-cs"/>
      </a:defRPr>
    </a:lvl7pPr>
    <a:lvl8pPr marL="3999860" algn="l" defTabSz="1142817" rtl="0" eaLnBrk="1" latinLnBrk="0" hangingPunct="1">
      <a:defRPr sz="1500" kern="1200">
        <a:solidFill>
          <a:schemeClr val="tx1"/>
        </a:solidFill>
        <a:latin typeface="+mn-lt"/>
        <a:ea typeface="+mn-ea"/>
        <a:cs typeface="+mn-cs"/>
      </a:defRPr>
    </a:lvl8pPr>
    <a:lvl9pPr marL="4571268" algn="l" defTabSz="1142817" rtl="0" eaLnBrk="1" latinLnBrk="0" hangingPunct="1">
      <a:defRPr sz="1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alistapart.com/"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toptal.com/designers/web/content-first-desig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1</a:t>
            </a:fld>
            <a:endParaRPr lang="en-US"/>
          </a:p>
        </p:txBody>
      </p:sp>
    </p:spTree>
    <p:extLst>
      <p:ext uri="{BB962C8B-B14F-4D97-AF65-F5344CB8AC3E}">
        <p14:creationId xmlns:p14="http://schemas.microsoft.com/office/powerpoint/2010/main" val="24638653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142817" rtl="0" eaLnBrk="1" fontAlgn="auto" latinLnBrk="0" hangingPunct="1">
              <a:lnSpc>
                <a:spcPct val="100000"/>
              </a:lnSpc>
              <a:spcBef>
                <a:spcPts val="0"/>
              </a:spcBef>
              <a:spcAft>
                <a:spcPts val="0"/>
              </a:spcAft>
              <a:buClrTx/>
              <a:buSzTx/>
              <a:buFontTx/>
              <a:buNone/>
              <a:tabLst/>
              <a:defRPr/>
            </a:pPr>
            <a:r>
              <a:rPr lang="en-US" b="0" i="0">
                <a:solidFill>
                  <a:srgbClr val="292929"/>
                </a:solidFill>
                <a:effectLst/>
                <a:latin typeface="charter"/>
              </a:rPr>
              <a:t>The idea of “content first” design was first introduced by Jeff </a:t>
            </a:r>
            <a:r>
              <a:rPr lang="en-US" b="0" i="0" err="1">
                <a:solidFill>
                  <a:srgbClr val="292929"/>
                </a:solidFill>
                <a:effectLst/>
                <a:latin typeface="charter"/>
              </a:rPr>
              <a:t>Zeldman</a:t>
            </a:r>
            <a:r>
              <a:rPr lang="en-US" b="0" i="0">
                <a:solidFill>
                  <a:srgbClr val="292929"/>
                </a:solidFill>
                <a:effectLst/>
                <a:latin typeface="charter"/>
              </a:rPr>
              <a:t>, the founder of</a:t>
            </a:r>
            <a:r>
              <a:rPr lang="en-US" sz="1500" b="0" i="0" kern="1200">
                <a:solidFill>
                  <a:srgbClr val="292929"/>
                </a:solidFill>
                <a:effectLst/>
                <a:latin typeface="charter"/>
                <a:ea typeface="+mn-ea"/>
                <a:cs typeface="+mn-cs"/>
              </a:rPr>
              <a:t> </a:t>
            </a:r>
            <a:r>
              <a:rPr lang="en-US" sz="1500" b="0" i="0" kern="1200">
                <a:solidFill>
                  <a:srgbClr val="292929"/>
                </a:solidFill>
                <a:effectLst/>
                <a:latin typeface="charter"/>
                <a:ea typeface="+mn-ea"/>
                <a:cs typeface="+mn-cs"/>
                <a:hlinkClick r:id="rId3">
                  <a:extLst>
                    <a:ext uri="{A12FA001-AC4F-418D-AE19-62706E023703}">
                      <ahyp:hlinkClr xmlns:ahyp="http://schemas.microsoft.com/office/drawing/2018/hyperlinkcolor" val="tx"/>
                    </a:ext>
                  </a:extLst>
                </a:hlinkClick>
              </a:rPr>
              <a:t>A List Apart</a:t>
            </a:r>
            <a:r>
              <a:rPr lang="en-US" sz="1500" b="0" i="0" kern="1200">
                <a:solidFill>
                  <a:srgbClr val="292929"/>
                </a:solidFill>
                <a:effectLst/>
                <a:latin typeface="charter"/>
                <a:ea typeface="+mn-ea"/>
                <a:cs typeface="+mn-cs"/>
              </a:rPr>
              <a:t>. In a nutshell, he says, </a:t>
            </a:r>
            <a:r>
              <a:rPr kumimoji="0" lang="en-US" b="0" i="0" u="none" strike="noStrike" kern="1200" cap="none" spc="0" normalizeH="0" baseline="0" noProof="0">
                <a:ln>
                  <a:noFill/>
                </a:ln>
                <a:solidFill>
                  <a:schemeClr val="tx1"/>
                </a:solidFill>
                <a:effectLst/>
                <a:uLnTx/>
                <a:uFillTx/>
                <a:latin typeface="Futura Next Book"/>
                <a:ea typeface="+mn-ea"/>
                <a:cs typeface="+mn-cs"/>
              </a:rPr>
              <a:t>Content is what delivers your message, not decoration. Content-first design is all about </a:t>
            </a:r>
            <a:r>
              <a:rPr lang="en-US" b="0" i="0">
                <a:solidFill>
                  <a:srgbClr val="292929"/>
                </a:solidFill>
                <a:effectLst/>
                <a:latin typeface="charter"/>
              </a:rPr>
              <a:t>how to design meaningful products by starting with an examination of the contours of your content</a:t>
            </a:r>
            <a:endParaRPr lang="en-US" sz="1500" b="0" i="0" kern="1200">
              <a:solidFill>
                <a:srgbClr val="292929"/>
              </a:solidFill>
              <a:effectLst/>
              <a:latin typeface="charter"/>
              <a:ea typeface="+mn-ea"/>
              <a:cs typeface="+mn-cs"/>
            </a:endParaRPr>
          </a:p>
        </p:txBody>
      </p:sp>
      <p:sp>
        <p:nvSpPr>
          <p:cNvPr id="4" name="Slide Number Placeholder 3"/>
          <p:cNvSpPr>
            <a:spLocks noGrp="1"/>
          </p:cNvSpPr>
          <p:nvPr>
            <p:ph type="sldNum" sz="quarter" idx="5"/>
          </p:nvPr>
        </p:nvSpPr>
        <p:spPr/>
        <p:txBody>
          <a:bodyPr/>
          <a:lstStyle/>
          <a:p>
            <a:fld id="{B9AE34E6-293D-6C49-AFD4-2D90F9D8D749}" type="slidenum">
              <a:rPr lang="en-US" smtClean="0"/>
              <a:t>11</a:t>
            </a:fld>
            <a:endParaRPr lang="en-US"/>
          </a:p>
        </p:txBody>
      </p:sp>
    </p:spTree>
    <p:extLst>
      <p:ext uri="{BB962C8B-B14F-4D97-AF65-F5344CB8AC3E}">
        <p14:creationId xmlns:p14="http://schemas.microsoft.com/office/powerpoint/2010/main" val="238894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Talking points: </a:t>
            </a:r>
            <a:r>
              <a:rPr lang="en-US" b="0" i="0" dirty="0">
                <a:solidFill>
                  <a:srgbClr val="008060"/>
                </a:solidFill>
                <a:effectLst/>
                <a:latin typeface="ShopifySans"/>
              </a:rPr>
              <a:t>any element that has the ability to impact the way a customer perceives a brand is content.</a:t>
            </a:r>
            <a:endParaRPr lang="en-US" dirty="0"/>
          </a:p>
          <a:p>
            <a:endParaRPr lang="en-US" dirty="0"/>
          </a:p>
          <a:p>
            <a:r>
              <a:rPr lang="en-US" dirty="0"/>
              <a:t>More about copy in much more detail in another session…</a:t>
            </a:r>
          </a:p>
        </p:txBody>
      </p:sp>
      <p:sp>
        <p:nvSpPr>
          <p:cNvPr id="4" name="Slide Number Placeholder 3"/>
          <p:cNvSpPr>
            <a:spLocks noGrp="1"/>
          </p:cNvSpPr>
          <p:nvPr>
            <p:ph type="sldNum" sz="quarter" idx="5"/>
          </p:nvPr>
        </p:nvSpPr>
        <p:spPr/>
        <p:txBody>
          <a:bodyPr/>
          <a:lstStyle/>
          <a:p>
            <a:fld id="{B9AE34E6-293D-6C49-AFD4-2D90F9D8D749}" type="slidenum">
              <a:rPr lang="en-US" smtClean="0"/>
              <a:t>12</a:t>
            </a:fld>
            <a:endParaRPr lang="en-US"/>
          </a:p>
        </p:txBody>
      </p:sp>
    </p:spTree>
    <p:extLst>
      <p:ext uri="{BB962C8B-B14F-4D97-AF65-F5344CB8AC3E}">
        <p14:creationId xmlns:p14="http://schemas.microsoft.com/office/powerpoint/2010/main" val="7219970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endParaRPr lang="en-US" sz="1600"/>
          </a:p>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14</a:t>
            </a:fld>
            <a:endParaRPr lang="en-US"/>
          </a:p>
        </p:txBody>
      </p:sp>
    </p:spTree>
    <p:extLst>
      <p:ext uri="{BB962C8B-B14F-4D97-AF65-F5344CB8AC3E}">
        <p14:creationId xmlns:p14="http://schemas.microsoft.com/office/powerpoint/2010/main" val="24496401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lang="en-US" sz="2000" b="0" i="0" dirty="0">
                <a:solidFill>
                  <a:srgbClr val="242424"/>
                </a:solidFill>
                <a:effectLst/>
                <a:latin typeface="raleway" panose="020B0604020202020204" pitchFamily="2" charset="0"/>
              </a:rPr>
              <a:t>Now lets throw some real content in there. Ah, all of a sudden the design doesn’t work so good. The job titles are different lengths and the word counts aren’t consistent, subsequently, the columns lengths are oddly uneven.</a:t>
            </a:r>
            <a:endParaRPr lang="en-US" sz="1600" dirty="0"/>
          </a:p>
          <a:p>
            <a:endParaRPr lang="en-US" dirty="0"/>
          </a:p>
        </p:txBody>
      </p:sp>
      <p:sp>
        <p:nvSpPr>
          <p:cNvPr id="4" name="Slide Number Placeholder 3"/>
          <p:cNvSpPr>
            <a:spLocks noGrp="1"/>
          </p:cNvSpPr>
          <p:nvPr>
            <p:ph type="sldNum" sz="quarter" idx="5"/>
          </p:nvPr>
        </p:nvSpPr>
        <p:spPr/>
        <p:txBody>
          <a:bodyPr/>
          <a:lstStyle/>
          <a:p>
            <a:fld id="{B9AE34E6-293D-6C49-AFD4-2D90F9D8D749}" type="slidenum">
              <a:rPr lang="en-US" smtClean="0"/>
              <a:t>15</a:t>
            </a:fld>
            <a:endParaRPr lang="en-US"/>
          </a:p>
        </p:txBody>
      </p:sp>
    </p:spTree>
    <p:extLst>
      <p:ext uri="{BB962C8B-B14F-4D97-AF65-F5344CB8AC3E}">
        <p14:creationId xmlns:p14="http://schemas.microsoft.com/office/powerpoint/2010/main" val="3559875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lang="en-US" sz="2000" b="0" i="0" dirty="0">
                <a:solidFill>
                  <a:srgbClr val="242424"/>
                </a:solidFill>
                <a:effectLst/>
                <a:latin typeface="raleway" pitchFamily="2" charset="0"/>
              </a:rPr>
              <a:t>Taking a content-first approach could have easily prevented this. If we had, we may have placed the entries below one another. This would resolve any column length issues and allows adequate space for longer job titles.</a:t>
            </a:r>
            <a:endParaRPr lang="en-US" sz="1600" dirty="0"/>
          </a:p>
          <a:p>
            <a:endParaRPr lang="en-US" dirty="0"/>
          </a:p>
        </p:txBody>
      </p:sp>
      <p:sp>
        <p:nvSpPr>
          <p:cNvPr id="4" name="Slide Number Placeholder 3"/>
          <p:cNvSpPr>
            <a:spLocks noGrp="1"/>
          </p:cNvSpPr>
          <p:nvPr>
            <p:ph type="sldNum" sz="quarter" idx="5"/>
          </p:nvPr>
        </p:nvSpPr>
        <p:spPr/>
        <p:txBody>
          <a:bodyPr/>
          <a:lstStyle/>
          <a:p>
            <a:fld id="{B9AE34E6-293D-6C49-AFD4-2D90F9D8D749}" type="slidenum">
              <a:rPr lang="en-US" smtClean="0"/>
              <a:t>16</a:t>
            </a:fld>
            <a:endParaRPr lang="en-US"/>
          </a:p>
        </p:txBody>
      </p:sp>
    </p:spTree>
    <p:extLst>
      <p:ext uri="{BB962C8B-B14F-4D97-AF65-F5344CB8AC3E}">
        <p14:creationId xmlns:p14="http://schemas.microsoft.com/office/powerpoint/2010/main" val="33804435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endParaRPr lang="en-US" sz="1600"/>
          </a:p>
          <a:p>
            <a:r>
              <a:rPr lang="en-US" b="0" i="0">
                <a:solidFill>
                  <a:srgbClr val="292929"/>
                </a:solidFill>
                <a:effectLst/>
                <a:latin typeface="charter"/>
              </a:rPr>
              <a:t>We’re either cramming important disclosures into too-small boxes, or filling space with superfluous repetition or editorializing.</a:t>
            </a:r>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17</a:t>
            </a:fld>
            <a:endParaRPr lang="en-US"/>
          </a:p>
        </p:txBody>
      </p:sp>
    </p:spTree>
    <p:extLst>
      <p:ext uri="{BB962C8B-B14F-4D97-AF65-F5344CB8AC3E}">
        <p14:creationId xmlns:p14="http://schemas.microsoft.com/office/powerpoint/2010/main" val="32927208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18</a:t>
            </a:fld>
            <a:endParaRPr lang="en-US"/>
          </a:p>
        </p:txBody>
      </p:sp>
    </p:spTree>
    <p:extLst>
      <p:ext uri="{BB962C8B-B14F-4D97-AF65-F5344CB8AC3E}">
        <p14:creationId xmlns:p14="http://schemas.microsoft.com/office/powerpoint/2010/main" val="4794181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19</a:t>
            </a:fld>
            <a:endParaRPr lang="en-US"/>
          </a:p>
        </p:txBody>
      </p:sp>
    </p:spTree>
    <p:extLst>
      <p:ext uri="{BB962C8B-B14F-4D97-AF65-F5344CB8AC3E}">
        <p14:creationId xmlns:p14="http://schemas.microsoft.com/office/powerpoint/2010/main" val="30680226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20</a:t>
            </a:fld>
            <a:endParaRPr lang="en-US"/>
          </a:p>
        </p:txBody>
      </p:sp>
    </p:spTree>
    <p:extLst>
      <p:ext uri="{BB962C8B-B14F-4D97-AF65-F5344CB8AC3E}">
        <p14:creationId xmlns:p14="http://schemas.microsoft.com/office/powerpoint/2010/main" val="9922608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there are several valid date formats, stick to the brand guidelines or editorial style guide related to your project. </a:t>
            </a:r>
          </a:p>
        </p:txBody>
      </p:sp>
      <p:sp>
        <p:nvSpPr>
          <p:cNvPr id="4" name="Slide Number Placeholder 3"/>
          <p:cNvSpPr>
            <a:spLocks noGrp="1"/>
          </p:cNvSpPr>
          <p:nvPr>
            <p:ph type="sldNum" sz="quarter" idx="5"/>
          </p:nvPr>
        </p:nvSpPr>
        <p:spPr/>
        <p:txBody>
          <a:bodyPr/>
          <a:lstStyle/>
          <a:p>
            <a:fld id="{B9AE34E6-293D-6C49-AFD4-2D90F9D8D749}" type="slidenum">
              <a:rPr lang="en-US" smtClean="0"/>
              <a:t>21</a:t>
            </a:fld>
            <a:endParaRPr lang="en-US"/>
          </a:p>
        </p:txBody>
      </p:sp>
    </p:spTree>
    <p:extLst>
      <p:ext uri="{BB962C8B-B14F-4D97-AF65-F5344CB8AC3E}">
        <p14:creationId xmlns:p14="http://schemas.microsoft.com/office/powerpoint/2010/main" val="4109682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2</a:t>
            </a:fld>
            <a:endParaRPr lang="en-US"/>
          </a:p>
        </p:txBody>
      </p:sp>
    </p:spTree>
    <p:extLst>
      <p:ext uri="{BB962C8B-B14F-4D97-AF65-F5344CB8AC3E}">
        <p14:creationId xmlns:p14="http://schemas.microsoft.com/office/powerpoint/2010/main" val="23673323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kumimoji="0" lang="en-US" sz="1600" b="0" i="0" u="none" strike="noStrike" kern="1200" cap="none" spc="0" normalizeH="0" baseline="0" noProof="0" dirty="0">
                <a:ln>
                  <a:noFill/>
                </a:ln>
                <a:effectLst/>
                <a:uLnTx/>
                <a:uFillTx/>
                <a:latin typeface="Futura Next Book" panose="020B0502020204020303" pitchFamily="34" charset="77"/>
                <a:ea typeface="+mn-ea"/>
                <a:cs typeface="+mn-cs"/>
              </a:rPr>
              <a:t>thanks to ill-fitting templates, wrong imagery, layout changes to fit content and vice versa, and most importantly content that doesn’t align with the vision. You can avoid all this by adopting content-first design approach. </a:t>
            </a:r>
            <a:endParaRPr lang="en-US" sz="1600" dirty="0"/>
          </a:p>
          <a:p>
            <a:endParaRPr lang="en-US" dirty="0"/>
          </a:p>
        </p:txBody>
      </p:sp>
      <p:sp>
        <p:nvSpPr>
          <p:cNvPr id="4" name="Slide Number Placeholder 3"/>
          <p:cNvSpPr>
            <a:spLocks noGrp="1"/>
          </p:cNvSpPr>
          <p:nvPr>
            <p:ph type="sldNum" sz="quarter" idx="5"/>
          </p:nvPr>
        </p:nvSpPr>
        <p:spPr/>
        <p:txBody>
          <a:bodyPr/>
          <a:lstStyle/>
          <a:p>
            <a:fld id="{B9AE34E6-293D-6C49-AFD4-2D90F9D8D749}" type="slidenum">
              <a:rPr lang="en-US" smtClean="0"/>
              <a:t>22</a:t>
            </a:fld>
            <a:endParaRPr lang="en-US"/>
          </a:p>
        </p:txBody>
      </p:sp>
    </p:spTree>
    <p:extLst>
      <p:ext uri="{BB962C8B-B14F-4D97-AF65-F5344CB8AC3E}">
        <p14:creationId xmlns:p14="http://schemas.microsoft.com/office/powerpoint/2010/main" val="13805572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23</a:t>
            </a:fld>
            <a:endParaRPr lang="en-US"/>
          </a:p>
        </p:txBody>
      </p:sp>
    </p:spTree>
    <p:extLst>
      <p:ext uri="{BB962C8B-B14F-4D97-AF65-F5344CB8AC3E}">
        <p14:creationId xmlns:p14="http://schemas.microsoft.com/office/powerpoint/2010/main" val="16863076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24</a:t>
            </a:fld>
            <a:endParaRPr lang="en-US"/>
          </a:p>
        </p:txBody>
      </p:sp>
    </p:spTree>
    <p:extLst>
      <p:ext uri="{BB962C8B-B14F-4D97-AF65-F5344CB8AC3E}">
        <p14:creationId xmlns:p14="http://schemas.microsoft.com/office/powerpoint/2010/main" val="17249563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142817" rtl="0" eaLnBrk="1" fontAlgn="auto" latinLnBrk="0" hangingPunct="1">
              <a:lnSpc>
                <a:spcPct val="100000"/>
              </a:lnSpc>
              <a:spcBef>
                <a:spcPts val="0"/>
              </a:spcBef>
              <a:spcAft>
                <a:spcPts val="0"/>
              </a:spcAft>
              <a:buClrTx/>
              <a:buSzTx/>
              <a:buFontTx/>
              <a:buNone/>
              <a:tabLst/>
              <a:defRPr/>
            </a:pPr>
            <a:r>
              <a:rPr lang="en-US" sz="1400"/>
              <a:t>Talking points:</a:t>
            </a:r>
          </a:p>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26</a:t>
            </a:fld>
            <a:endParaRPr lang="en-US"/>
          </a:p>
        </p:txBody>
      </p:sp>
    </p:spTree>
    <p:extLst>
      <p:ext uri="{BB962C8B-B14F-4D97-AF65-F5344CB8AC3E}">
        <p14:creationId xmlns:p14="http://schemas.microsoft.com/office/powerpoint/2010/main" val="32125367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142817" rtl="0" eaLnBrk="1" fontAlgn="auto" latinLnBrk="0" hangingPunct="1">
              <a:lnSpc>
                <a:spcPct val="100000"/>
              </a:lnSpc>
              <a:spcBef>
                <a:spcPts val="0"/>
              </a:spcBef>
              <a:spcAft>
                <a:spcPts val="0"/>
              </a:spcAft>
              <a:buClrTx/>
              <a:buSzTx/>
              <a:buFontTx/>
              <a:buNone/>
              <a:tabLst/>
              <a:defRPr/>
            </a:pPr>
            <a:r>
              <a:rPr lang="en-US" sz="1400"/>
              <a:t>Talking points:</a:t>
            </a:r>
          </a:p>
          <a:p>
            <a:pPr marL="0" marR="0" lvl="0" indent="0" algn="l" defTabSz="1142817" rtl="0" eaLnBrk="1" fontAlgn="auto" latinLnBrk="0" hangingPunct="1">
              <a:lnSpc>
                <a:spcPct val="100000"/>
              </a:lnSpc>
              <a:spcBef>
                <a:spcPts val="0"/>
              </a:spcBef>
              <a:spcAft>
                <a:spcPts val="0"/>
              </a:spcAft>
              <a:buClrTx/>
              <a:buSzTx/>
              <a:buFontTx/>
              <a:buNone/>
              <a:tabLst/>
              <a:defRPr/>
            </a:pPr>
            <a:endParaRPr lang="en-US" sz="1400"/>
          </a:p>
          <a:p>
            <a:pPr marL="0" marR="0" lvl="0" indent="0" algn="l" defTabSz="1142817" rtl="0" eaLnBrk="1" fontAlgn="auto" latinLnBrk="0" hangingPunct="1">
              <a:lnSpc>
                <a:spcPct val="100000"/>
              </a:lnSpc>
              <a:spcBef>
                <a:spcPts val="0"/>
              </a:spcBef>
              <a:spcAft>
                <a:spcPts val="0"/>
              </a:spcAft>
              <a:buClrTx/>
              <a:buSzTx/>
              <a:buFontTx/>
              <a:buNone/>
              <a:tabLst/>
              <a:defRPr/>
            </a:pPr>
            <a:r>
              <a:rPr lang="en-US" sz="1400">
                <a:latin typeface="Futura Next Book" panose="020B0502020204020303"/>
                <a:ea typeface="Calibri" panose="020F0502020204030204" pitchFamily="34" charset="0"/>
              </a:rPr>
              <a:t>Try collaborating with the client POC as much as possible. </a:t>
            </a:r>
          </a:p>
          <a:p>
            <a:pPr marL="0" marR="0" lvl="0" indent="0" algn="l" defTabSz="1142817" rtl="0" eaLnBrk="1" fontAlgn="auto" latinLnBrk="0" hangingPunct="1">
              <a:lnSpc>
                <a:spcPct val="100000"/>
              </a:lnSpc>
              <a:spcBef>
                <a:spcPts val="0"/>
              </a:spcBef>
              <a:spcAft>
                <a:spcPts val="0"/>
              </a:spcAft>
              <a:buClrTx/>
              <a:buSzTx/>
              <a:buFontTx/>
              <a:buNone/>
              <a:tabLst/>
              <a:defRPr/>
            </a:pPr>
            <a:endParaRPr lang="en-US" sz="1400"/>
          </a:p>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27</a:t>
            </a:fld>
            <a:endParaRPr lang="en-US"/>
          </a:p>
        </p:txBody>
      </p:sp>
    </p:spTree>
    <p:extLst>
      <p:ext uri="{BB962C8B-B14F-4D97-AF65-F5344CB8AC3E}">
        <p14:creationId xmlns:p14="http://schemas.microsoft.com/office/powerpoint/2010/main" val="41420092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28</a:t>
            </a:fld>
            <a:endParaRPr lang="en-US"/>
          </a:p>
        </p:txBody>
      </p:sp>
    </p:spTree>
    <p:extLst>
      <p:ext uri="{BB962C8B-B14F-4D97-AF65-F5344CB8AC3E}">
        <p14:creationId xmlns:p14="http://schemas.microsoft.com/office/powerpoint/2010/main" val="26795597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142817" rtl="0" eaLnBrk="1" fontAlgn="auto" latinLnBrk="0" hangingPunct="1">
              <a:lnSpc>
                <a:spcPct val="100000"/>
              </a:lnSpc>
              <a:spcBef>
                <a:spcPts val="0"/>
              </a:spcBef>
              <a:spcAft>
                <a:spcPts val="0"/>
              </a:spcAft>
              <a:buClrTx/>
              <a:buSzTx/>
              <a:buFontTx/>
              <a:buNone/>
              <a:tabLst/>
              <a:defRPr/>
            </a:pPr>
            <a:r>
              <a:rPr lang="en-US" sz="1400"/>
              <a:t>Talking points:</a:t>
            </a:r>
          </a:p>
          <a:p>
            <a:pPr marL="0" marR="0" lvl="0" indent="0" algn="l" defTabSz="1142817" rtl="0" eaLnBrk="1" fontAlgn="auto" latinLnBrk="0" hangingPunct="1">
              <a:lnSpc>
                <a:spcPct val="100000"/>
              </a:lnSpc>
              <a:spcBef>
                <a:spcPts val="0"/>
              </a:spcBef>
              <a:spcAft>
                <a:spcPts val="0"/>
              </a:spcAft>
              <a:buClrTx/>
              <a:buSzTx/>
              <a:buFontTx/>
              <a:buNone/>
              <a:tabLst/>
              <a:defRPr/>
            </a:pPr>
            <a:r>
              <a:rPr lang="en-US" sz="1400">
                <a:latin typeface="Futura Next Book" panose="020B0502020204020303" pitchFamily="34" charset="77"/>
              </a:rPr>
              <a:t>Content hierarchy: how the information should be presented in the pages and its hierarchy, with the content most critical to satisfying user needs and supporting user (and company) goals higher up. This may need periodic housekeeping. </a:t>
            </a:r>
          </a:p>
          <a:p>
            <a:pPr marL="0" marR="0" lvl="0" indent="0" algn="l" defTabSz="1142817" rtl="0" eaLnBrk="1" fontAlgn="auto" latinLnBrk="0" hangingPunct="1">
              <a:lnSpc>
                <a:spcPct val="100000"/>
              </a:lnSpc>
              <a:spcBef>
                <a:spcPts val="0"/>
              </a:spcBef>
              <a:spcAft>
                <a:spcPts val="0"/>
              </a:spcAft>
              <a:buClrTx/>
              <a:buSzTx/>
              <a:buFontTx/>
              <a:buNone/>
              <a:tabLst/>
              <a:defRPr/>
            </a:pPr>
            <a:endParaRPr lang="en-US" sz="1400"/>
          </a:p>
          <a:p>
            <a:pPr marL="0" marR="0" lvl="0" indent="0" algn="l" defTabSz="1142817" rtl="0" eaLnBrk="1" fontAlgn="auto" latinLnBrk="0" hangingPunct="1">
              <a:lnSpc>
                <a:spcPct val="100000"/>
              </a:lnSpc>
              <a:spcBef>
                <a:spcPts val="0"/>
              </a:spcBef>
              <a:spcAft>
                <a:spcPts val="0"/>
              </a:spcAft>
              <a:buClrTx/>
              <a:buSzTx/>
              <a:buFontTx/>
              <a:buNone/>
              <a:tabLst/>
              <a:defRPr/>
            </a:pPr>
            <a:r>
              <a:rPr lang="en-US" sz="1400"/>
              <a:t>Conversational prototyping. Let’s say you are set up to shop for household goods. After some smirking, we stumbled through a conversation, unexpectedly balking when we had to ask for personal stuff, like credit card information and brand or price range preferences. It also let us explore the boundaries of tone — where does casual need to converge with reassuring, and where is authoritative an appropriate tone to ensure trust?</a:t>
            </a:r>
          </a:p>
          <a:p>
            <a:pPr marL="0" marR="0" lvl="0" indent="0" algn="l" defTabSz="1142817" rtl="0" eaLnBrk="1" fontAlgn="auto" latinLnBrk="0" hangingPunct="1">
              <a:lnSpc>
                <a:spcPct val="100000"/>
              </a:lnSpc>
              <a:spcBef>
                <a:spcPts val="0"/>
              </a:spcBef>
              <a:spcAft>
                <a:spcPts val="0"/>
              </a:spcAft>
              <a:buClrTx/>
              <a:buSzTx/>
              <a:buFontTx/>
              <a:buNone/>
              <a:tabLst/>
              <a:defRPr/>
            </a:pPr>
            <a:endParaRPr lang="en-US" sz="1400"/>
          </a:p>
          <a:p>
            <a:pPr marL="0" marR="0" lvl="0" indent="0" algn="l" defTabSz="1142817" rtl="0" eaLnBrk="1" fontAlgn="auto" latinLnBrk="0" hangingPunct="1">
              <a:lnSpc>
                <a:spcPct val="100000"/>
              </a:lnSpc>
              <a:spcBef>
                <a:spcPts val="0"/>
              </a:spcBef>
              <a:spcAft>
                <a:spcPts val="0"/>
              </a:spcAft>
              <a:buClrTx/>
              <a:buSzTx/>
              <a:buFontTx/>
              <a:buNone/>
              <a:tabLst/>
              <a:defRPr/>
            </a:pPr>
            <a:r>
              <a:rPr lang="en-US" sz="1400"/>
              <a:t>“Conversational prototyping: Play acting your product’s character is unexpectedly revealing. We begin to remember that trust is built through subtle gestures like tone, consideration of people’s time, and clear, compassionate explanations for why we’re asking for sensitive information.</a:t>
            </a:r>
          </a:p>
          <a:p>
            <a:pPr marL="0" marR="0" lvl="0" indent="0" algn="l" defTabSz="1142817" rtl="0" eaLnBrk="1" fontAlgn="auto" latinLnBrk="0" hangingPunct="1">
              <a:lnSpc>
                <a:spcPct val="100000"/>
              </a:lnSpc>
              <a:spcBef>
                <a:spcPts val="0"/>
              </a:spcBef>
              <a:spcAft>
                <a:spcPts val="0"/>
              </a:spcAft>
              <a:buClrTx/>
              <a:buSzTx/>
              <a:buFontTx/>
              <a:buNone/>
              <a:tabLst/>
              <a:defRPr/>
            </a:pPr>
            <a:endParaRPr lang="en-US" sz="1400"/>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a:solidFill>
                  <a:schemeClr val="bg1"/>
                </a:solidFill>
                <a:effectLst/>
                <a:latin typeface="Martel"/>
              </a:rPr>
              <a:t>We cannot talk about content without talking about storytelling. Any great content starts with a story. Through stories we persuade, motivate and inspire. Our brain is wired to remember powerful narratives. Building stories around a brand increases consumer understanding and engagement. The quicker we capture the users attention, the longer they will stay on your page and the more they will engage with your content. The more they engage with your content, the higher the chance of them converting.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b="0" i="0">
              <a:solidFill>
                <a:schemeClr val="bg1"/>
              </a:solidFill>
              <a:effectLst/>
              <a:latin typeface="Marte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a:solidFill>
                  <a:srgbClr val="292929"/>
                </a:solidFill>
                <a:effectLst/>
                <a:latin typeface="charter"/>
              </a:rPr>
              <a:t>Telling a story is more relatable and deeply communicative then showing where buttons are relative to other ghosted-in UI elements. A storyboard should center on your users and their needs, which allows you to begin with the content (the message, the meaning), before formalizing an approach. Your users, or characters, and their needs and desires drive the narrative forward. Even simplistic drawings achieve this end; a few sticks and a face can convey great emotion.</a:t>
            </a:r>
            <a:endParaRPr lang="en-US" sz="1400">
              <a:solidFill>
                <a:schemeClr val="bg1"/>
              </a:solidFill>
              <a:latin typeface="Futura Next Book" panose="020B0502020204020303" pitchFamily="34" charset="77"/>
            </a:endParaRPr>
          </a:p>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29</a:t>
            </a:fld>
            <a:endParaRPr lang="en-US"/>
          </a:p>
        </p:txBody>
      </p:sp>
    </p:spTree>
    <p:extLst>
      <p:ext uri="{BB962C8B-B14F-4D97-AF65-F5344CB8AC3E}">
        <p14:creationId xmlns:p14="http://schemas.microsoft.com/office/powerpoint/2010/main" val="208657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3</a:t>
            </a:fld>
            <a:endParaRPr lang="en-US"/>
          </a:p>
        </p:txBody>
      </p:sp>
    </p:spTree>
    <p:extLst>
      <p:ext uri="{BB962C8B-B14F-4D97-AF65-F5344CB8AC3E}">
        <p14:creationId xmlns:p14="http://schemas.microsoft.com/office/powerpoint/2010/main" val="1091304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142817" rtl="0" eaLnBrk="1" fontAlgn="auto" latinLnBrk="0" hangingPunct="1">
              <a:lnSpc>
                <a:spcPct val="100000"/>
              </a:lnSpc>
              <a:spcBef>
                <a:spcPts val="0"/>
              </a:spcBef>
              <a:spcAft>
                <a:spcPts val="0"/>
              </a:spcAft>
              <a:buClrTx/>
              <a:buSzTx/>
              <a:buFontTx/>
              <a:buNone/>
              <a:tabLst/>
              <a:defRPr/>
            </a:pPr>
            <a:r>
              <a:rPr lang="en-US" dirty="0"/>
              <a:t>Interaction with audience – what do you think went wrong here? </a:t>
            </a:r>
          </a:p>
        </p:txBody>
      </p:sp>
      <p:sp>
        <p:nvSpPr>
          <p:cNvPr id="4" name="Slide Number Placeholder 3"/>
          <p:cNvSpPr>
            <a:spLocks noGrp="1"/>
          </p:cNvSpPr>
          <p:nvPr>
            <p:ph type="sldNum" sz="quarter" idx="5"/>
          </p:nvPr>
        </p:nvSpPr>
        <p:spPr/>
        <p:txBody>
          <a:bodyPr/>
          <a:lstStyle/>
          <a:p>
            <a:fld id="{B9AE34E6-293D-6C49-AFD4-2D90F9D8D749}" type="slidenum">
              <a:rPr lang="en-US" smtClean="0"/>
              <a:t>4</a:t>
            </a:fld>
            <a:endParaRPr lang="en-US"/>
          </a:p>
        </p:txBody>
      </p:sp>
    </p:spTree>
    <p:extLst>
      <p:ext uri="{BB962C8B-B14F-4D97-AF65-F5344CB8AC3E}">
        <p14:creationId xmlns:p14="http://schemas.microsoft.com/office/powerpoint/2010/main" val="36741496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5</a:t>
            </a:fld>
            <a:endParaRPr lang="en-US"/>
          </a:p>
        </p:txBody>
      </p:sp>
    </p:spTree>
    <p:extLst>
      <p:ext uri="{BB962C8B-B14F-4D97-AF65-F5344CB8AC3E}">
        <p14:creationId xmlns:p14="http://schemas.microsoft.com/office/powerpoint/2010/main" val="3115188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hlinkClick r:id="rId3"/>
              </a:rPr>
              <a:t>Image source: New Web Order: An Overview of Content-First Design | </a:t>
            </a:r>
            <a:r>
              <a:rPr lang="en-US" sz="2000" dirty="0" err="1">
                <a:hlinkClick r:id="rId3"/>
              </a:rPr>
              <a:t>Toptal</a:t>
            </a: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u="sng"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i="0" dirty="0">
                <a:solidFill>
                  <a:srgbClr val="747474"/>
                </a:solidFill>
                <a:effectLst/>
                <a:latin typeface="proxima-nova"/>
              </a:rPr>
              <a:t>Following the design-first approach could lead to endless copy revisions. You may sometimes have to pad up the copy to cover empty spaces and sometimes you’d be called to chop off the content to fit in within the desired space.</a:t>
            </a:r>
            <a:endParaRPr lang="en-IN" sz="1600" u="sng" dirty="0"/>
          </a:p>
        </p:txBody>
      </p:sp>
      <p:sp>
        <p:nvSpPr>
          <p:cNvPr id="4" name="Slide Number Placeholder 3"/>
          <p:cNvSpPr>
            <a:spLocks noGrp="1"/>
          </p:cNvSpPr>
          <p:nvPr>
            <p:ph type="sldNum" sz="quarter" idx="5"/>
          </p:nvPr>
        </p:nvSpPr>
        <p:spPr/>
        <p:txBody>
          <a:bodyPr/>
          <a:lstStyle/>
          <a:p>
            <a:fld id="{B9AE34E6-293D-6C49-AFD4-2D90F9D8D749}" type="slidenum">
              <a:rPr lang="en-US" smtClean="0"/>
              <a:t>6</a:t>
            </a:fld>
            <a:endParaRPr lang="en-US"/>
          </a:p>
        </p:txBody>
      </p:sp>
    </p:spTree>
    <p:extLst>
      <p:ext uri="{BB962C8B-B14F-4D97-AF65-F5344CB8AC3E}">
        <p14:creationId xmlns:p14="http://schemas.microsoft.com/office/powerpoint/2010/main" val="35235955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7</a:t>
            </a:fld>
            <a:endParaRPr lang="en-US"/>
          </a:p>
        </p:txBody>
      </p:sp>
    </p:spTree>
    <p:extLst>
      <p:ext uri="{BB962C8B-B14F-4D97-AF65-F5344CB8AC3E}">
        <p14:creationId xmlns:p14="http://schemas.microsoft.com/office/powerpoint/2010/main" val="1123960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0" i="0" dirty="0">
                <a:solidFill>
                  <a:srgbClr val="747474"/>
                </a:solidFill>
                <a:effectLst/>
                <a:latin typeface="Futura Next Book" panose="020B0502020204020303"/>
              </a:rPr>
              <a:t>Hope these examples help you understand the important fact that both design and content team need to work together to make the concept work. </a:t>
            </a:r>
          </a:p>
          <a:p>
            <a:endParaRPr lang="en-US" sz="1600" dirty="0">
              <a:solidFill>
                <a:srgbClr val="747474"/>
              </a:solidFill>
              <a:latin typeface="Futura Next Book" panose="020B0502020204020303"/>
            </a:endParaRPr>
          </a:p>
          <a:p>
            <a:r>
              <a:rPr lang="en-US" sz="1600" b="0" i="0" dirty="0">
                <a:solidFill>
                  <a:srgbClr val="747474"/>
                </a:solidFill>
                <a:effectLst/>
                <a:latin typeface="Futura Next Book" panose="020B0502020204020303"/>
              </a:rPr>
              <a:t>Let’s take a close look at design approaches.</a:t>
            </a:r>
          </a:p>
          <a:p>
            <a:endParaRPr lang="en-US" dirty="0"/>
          </a:p>
        </p:txBody>
      </p:sp>
      <p:sp>
        <p:nvSpPr>
          <p:cNvPr id="4" name="Slide Number Placeholder 3"/>
          <p:cNvSpPr>
            <a:spLocks noGrp="1"/>
          </p:cNvSpPr>
          <p:nvPr>
            <p:ph type="sldNum" sz="quarter" idx="5"/>
          </p:nvPr>
        </p:nvSpPr>
        <p:spPr/>
        <p:txBody>
          <a:bodyPr/>
          <a:lstStyle/>
          <a:p>
            <a:fld id="{B9AE34E6-293D-6C49-AFD4-2D90F9D8D749}" type="slidenum">
              <a:rPr lang="en-US" smtClean="0"/>
              <a:t>8</a:t>
            </a:fld>
            <a:endParaRPr lang="en-US"/>
          </a:p>
        </p:txBody>
      </p:sp>
    </p:spTree>
    <p:extLst>
      <p:ext uri="{BB962C8B-B14F-4D97-AF65-F5344CB8AC3E}">
        <p14:creationId xmlns:p14="http://schemas.microsoft.com/office/powerpoint/2010/main" val="19242109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292929"/>
                </a:solidFill>
                <a:effectLst/>
                <a:latin typeface="charter"/>
              </a:rPr>
              <a:t>Content doesn’t exist unto itself; it serves a communication need. As product designers, everything you build is, in essence, a conversation between humans and technology. </a:t>
            </a:r>
            <a:endParaRPr lang="en-US"/>
          </a:p>
        </p:txBody>
      </p:sp>
      <p:sp>
        <p:nvSpPr>
          <p:cNvPr id="4" name="Slide Number Placeholder 3"/>
          <p:cNvSpPr>
            <a:spLocks noGrp="1"/>
          </p:cNvSpPr>
          <p:nvPr>
            <p:ph type="sldNum" sz="quarter" idx="5"/>
          </p:nvPr>
        </p:nvSpPr>
        <p:spPr/>
        <p:txBody>
          <a:bodyPr/>
          <a:lstStyle/>
          <a:p>
            <a:fld id="{B9AE34E6-293D-6C49-AFD4-2D90F9D8D749}" type="slidenum">
              <a:rPr lang="en-US" smtClean="0"/>
              <a:t>9</a:t>
            </a:fld>
            <a:endParaRPr lang="en-US"/>
          </a:p>
        </p:txBody>
      </p:sp>
    </p:spTree>
    <p:extLst>
      <p:ext uri="{BB962C8B-B14F-4D97-AF65-F5344CB8AC3E}">
        <p14:creationId xmlns:p14="http://schemas.microsoft.com/office/powerpoint/2010/main" val="1805494847"/>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image" Target="../media/image12.emf"/><Relationship Id="rId3" Type="http://schemas.openxmlformats.org/officeDocument/2006/relationships/image" Target="../media/image2.emf"/><Relationship Id="rId7" Type="http://schemas.openxmlformats.org/officeDocument/2006/relationships/image" Target="../media/image6.emf"/><Relationship Id="rId12" Type="http://schemas.openxmlformats.org/officeDocument/2006/relationships/image" Target="../media/image11.emf"/><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emf"/><Relationship Id="rId11" Type="http://schemas.openxmlformats.org/officeDocument/2006/relationships/image" Target="../media/image10.emf"/><Relationship Id="rId5" Type="http://schemas.openxmlformats.org/officeDocument/2006/relationships/image" Target="../media/image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 Id="rId14" Type="http://schemas.openxmlformats.org/officeDocument/2006/relationships/image" Target="../media/image13.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141414"/>
        </a:solidFill>
        <a:effectLst/>
      </p:bgPr>
    </p:bg>
    <p:spTree>
      <p:nvGrpSpPr>
        <p:cNvPr id="1" name=""/>
        <p:cNvGrpSpPr/>
        <p:nvPr/>
      </p:nvGrpSpPr>
      <p:grpSpPr>
        <a:xfrm>
          <a:off x="0" y="0"/>
          <a:ext cx="0" cy="0"/>
          <a:chOff x="0" y="0"/>
          <a:chExt cx="0" cy="0"/>
        </a:xfrm>
      </p:grpSpPr>
      <p:pic>
        <p:nvPicPr>
          <p:cNvPr id="28" name="Picture 27" descr="Background pattern&#10;&#10;Description automatically generated">
            <a:extLst>
              <a:ext uri="{FF2B5EF4-FFF2-40B4-BE49-F238E27FC236}">
                <a16:creationId xmlns:a16="http://schemas.microsoft.com/office/drawing/2014/main" id="{F18EC08F-88CB-1168-A213-196306C9ADA7}"/>
              </a:ext>
            </a:extLst>
          </p:cNvPr>
          <p:cNvPicPr>
            <a:picLocks noChangeAspect="1"/>
          </p:cNvPicPr>
          <p:nvPr userDrawn="1"/>
        </p:nvPicPr>
        <p:blipFill>
          <a:blip r:embed="rId2">
            <a:alphaModFix amt="11000"/>
          </a:blip>
          <a:stretch>
            <a:fillRect/>
          </a:stretch>
        </p:blipFill>
        <p:spPr>
          <a:xfrm>
            <a:off x="4076" y="0"/>
            <a:ext cx="15238413" cy="8563736"/>
          </a:xfrm>
          <a:prstGeom prst="rect">
            <a:avLst/>
          </a:prstGeom>
        </p:spPr>
      </p:pic>
      <p:pic>
        <p:nvPicPr>
          <p:cNvPr id="9" name="Picture 8">
            <a:extLst>
              <a:ext uri="{FF2B5EF4-FFF2-40B4-BE49-F238E27FC236}">
                <a16:creationId xmlns:a16="http://schemas.microsoft.com/office/drawing/2014/main" id="{BFE2BB58-C981-F0E7-4444-84F638D3601D}"/>
              </a:ext>
            </a:extLst>
          </p:cNvPr>
          <p:cNvPicPr>
            <a:picLocks noChangeAspect="1"/>
          </p:cNvPicPr>
          <p:nvPr userDrawn="1"/>
        </p:nvPicPr>
        <p:blipFill>
          <a:blip r:embed="rId3"/>
          <a:stretch>
            <a:fillRect/>
          </a:stretch>
        </p:blipFill>
        <p:spPr>
          <a:xfrm>
            <a:off x="709732" y="580901"/>
            <a:ext cx="2466000" cy="2466000"/>
          </a:xfrm>
          <a:prstGeom prst="rect">
            <a:avLst/>
          </a:prstGeom>
        </p:spPr>
      </p:pic>
      <p:pic>
        <p:nvPicPr>
          <p:cNvPr id="10" name="Picture 9">
            <a:extLst>
              <a:ext uri="{FF2B5EF4-FFF2-40B4-BE49-F238E27FC236}">
                <a16:creationId xmlns:a16="http://schemas.microsoft.com/office/drawing/2014/main" id="{3EA53B6E-7EE7-317C-D767-F37E36591929}"/>
              </a:ext>
            </a:extLst>
          </p:cNvPr>
          <p:cNvPicPr>
            <a:picLocks noChangeAspect="1"/>
          </p:cNvPicPr>
          <p:nvPr userDrawn="1"/>
        </p:nvPicPr>
        <p:blipFill>
          <a:blip r:embed="rId4"/>
          <a:stretch>
            <a:fillRect/>
          </a:stretch>
        </p:blipFill>
        <p:spPr>
          <a:xfrm>
            <a:off x="3175732" y="588784"/>
            <a:ext cx="2456479" cy="2466000"/>
          </a:xfrm>
          <a:prstGeom prst="rect">
            <a:avLst/>
          </a:prstGeom>
        </p:spPr>
      </p:pic>
      <p:pic>
        <p:nvPicPr>
          <p:cNvPr id="11" name="Picture 10">
            <a:extLst>
              <a:ext uri="{FF2B5EF4-FFF2-40B4-BE49-F238E27FC236}">
                <a16:creationId xmlns:a16="http://schemas.microsoft.com/office/drawing/2014/main" id="{BC4DEC21-C182-C8E8-8780-3B1315DBC2C4}"/>
              </a:ext>
            </a:extLst>
          </p:cNvPr>
          <p:cNvPicPr>
            <a:picLocks noChangeAspect="1"/>
          </p:cNvPicPr>
          <p:nvPr userDrawn="1"/>
        </p:nvPicPr>
        <p:blipFill>
          <a:blip r:embed="rId5"/>
          <a:stretch>
            <a:fillRect/>
          </a:stretch>
        </p:blipFill>
        <p:spPr>
          <a:xfrm>
            <a:off x="709732" y="3046901"/>
            <a:ext cx="2466000" cy="2466000"/>
          </a:xfrm>
          <a:prstGeom prst="rect">
            <a:avLst/>
          </a:prstGeom>
        </p:spPr>
      </p:pic>
      <p:pic>
        <p:nvPicPr>
          <p:cNvPr id="12" name="Picture 11">
            <a:extLst>
              <a:ext uri="{FF2B5EF4-FFF2-40B4-BE49-F238E27FC236}">
                <a16:creationId xmlns:a16="http://schemas.microsoft.com/office/drawing/2014/main" id="{7DA3B47D-2A57-149D-AB35-C86FE44D2D98}"/>
              </a:ext>
            </a:extLst>
          </p:cNvPr>
          <p:cNvPicPr>
            <a:picLocks noChangeAspect="1"/>
          </p:cNvPicPr>
          <p:nvPr userDrawn="1"/>
        </p:nvPicPr>
        <p:blipFill>
          <a:blip r:embed="rId6"/>
          <a:stretch>
            <a:fillRect/>
          </a:stretch>
        </p:blipFill>
        <p:spPr>
          <a:xfrm>
            <a:off x="3175733" y="3046901"/>
            <a:ext cx="2456479" cy="2466000"/>
          </a:xfrm>
          <a:prstGeom prst="rect">
            <a:avLst/>
          </a:prstGeom>
        </p:spPr>
      </p:pic>
      <p:pic>
        <p:nvPicPr>
          <p:cNvPr id="13" name="Picture 12">
            <a:extLst>
              <a:ext uri="{FF2B5EF4-FFF2-40B4-BE49-F238E27FC236}">
                <a16:creationId xmlns:a16="http://schemas.microsoft.com/office/drawing/2014/main" id="{FD589C2A-1BCC-52ED-D77F-DBE030464CAA}"/>
              </a:ext>
            </a:extLst>
          </p:cNvPr>
          <p:cNvPicPr>
            <a:picLocks noChangeAspect="1"/>
          </p:cNvPicPr>
          <p:nvPr userDrawn="1"/>
        </p:nvPicPr>
        <p:blipFill>
          <a:blip r:embed="rId7"/>
          <a:stretch>
            <a:fillRect/>
          </a:stretch>
        </p:blipFill>
        <p:spPr>
          <a:xfrm>
            <a:off x="709732" y="5505018"/>
            <a:ext cx="2456479" cy="2466000"/>
          </a:xfrm>
          <a:prstGeom prst="rect">
            <a:avLst/>
          </a:prstGeom>
        </p:spPr>
      </p:pic>
      <p:sp>
        <p:nvSpPr>
          <p:cNvPr id="15" name="TextBox 14">
            <a:extLst>
              <a:ext uri="{FF2B5EF4-FFF2-40B4-BE49-F238E27FC236}">
                <a16:creationId xmlns:a16="http://schemas.microsoft.com/office/drawing/2014/main" id="{490A893A-B567-E8E8-6C70-E0C550282C66}"/>
              </a:ext>
            </a:extLst>
          </p:cNvPr>
          <p:cNvSpPr txBox="1"/>
          <p:nvPr userDrawn="1"/>
        </p:nvSpPr>
        <p:spPr>
          <a:xfrm rot="-5400000">
            <a:off x="-1510266" y="4769489"/>
            <a:ext cx="3742340" cy="338554"/>
          </a:xfrm>
          <a:prstGeom prst="rect">
            <a:avLst/>
          </a:prstGeom>
          <a:noFill/>
        </p:spPr>
        <p:txBody>
          <a:bodyPr wrap="square">
            <a:spAutoFit/>
          </a:bodyPr>
          <a:lstStyle/>
          <a:p>
            <a:r>
              <a:rPr lang="en-IN" sz="1600" b="0" i="0">
                <a:solidFill>
                  <a:srgbClr val="5E6A69"/>
                </a:solidFill>
                <a:effectLst/>
                <a:latin typeface="Futura Next Light" panose="020B0402020204020303" pitchFamily="34" charset="77"/>
              </a:rPr>
              <a:t>experience training programme</a:t>
            </a:r>
          </a:p>
        </p:txBody>
      </p:sp>
      <p:pic>
        <p:nvPicPr>
          <p:cNvPr id="16" name="Picture 15">
            <a:extLst>
              <a:ext uri="{FF2B5EF4-FFF2-40B4-BE49-F238E27FC236}">
                <a16:creationId xmlns:a16="http://schemas.microsoft.com/office/drawing/2014/main" id="{EC13FC8F-4929-CB42-95D2-911521599BED}"/>
              </a:ext>
            </a:extLst>
          </p:cNvPr>
          <p:cNvPicPr>
            <a:picLocks noChangeAspect="1"/>
          </p:cNvPicPr>
          <p:nvPr userDrawn="1"/>
        </p:nvPicPr>
        <p:blipFill>
          <a:blip r:embed="rId8"/>
          <a:stretch>
            <a:fillRect/>
          </a:stretch>
        </p:blipFill>
        <p:spPr>
          <a:xfrm>
            <a:off x="3427435" y="5736941"/>
            <a:ext cx="2145990" cy="2145990"/>
          </a:xfrm>
          <a:prstGeom prst="rect">
            <a:avLst/>
          </a:prstGeom>
        </p:spPr>
      </p:pic>
      <p:pic>
        <p:nvPicPr>
          <p:cNvPr id="20" name="Picture 19">
            <a:extLst>
              <a:ext uri="{FF2B5EF4-FFF2-40B4-BE49-F238E27FC236}">
                <a16:creationId xmlns:a16="http://schemas.microsoft.com/office/drawing/2014/main" id="{0C2391C8-4586-950A-A2D4-5055055B9A4B}"/>
              </a:ext>
            </a:extLst>
          </p:cNvPr>
          <p:cNvPicPr>
            <a:picLocks noChangeAspect="1"/>
          </p:cNvPicPr>
          <p:nvPr userDrawn="1"/>
        </p:nvPicPr>
        <p:blipFill>
          <a:blip r:embed="rId9"/>
          <a:stretch>
            <a:fillRect/>
          </a:stretch>
        </p:blipFill>
        <p:spPr>
          <a:xfrm>
            <a:off x="6595904" y="643059"/>
            <a:ext cx="2110522" cy="600623"/>
          </a:xfrm>
          <a:prstGeom prst="rect">
            <a:avLst/>
          </a:prstGeom>
        </p:spPr>
      </p:pic>
      <p:pic>
        <p:nvPicPr>
          <p:cNvPr id="21" name="Picture 20">
            <a:extLst>
              <a:ext uri="{FF2B5EF4-FFF2-40B4-BE49-F238E27FC236}">
                <a16:creationId xmlns:a16="http://schemas.microsoft.com/office/drawing/2014/main" id="{C9509538-0C45-B037-C673-D1B1B0EE7421}"/>
              </a:ext>
            </a:extLst>
          </p:cNvPr>
          <p:cNvPicPr>
            <a:picLocks noChangeAspect="1"/>
          </p:cNvPicPr>
          <p:nvPr userDrawn="1"/>
        </p:nvPicPr>
        <p:blipFill>
          <a:blip r:embed="rId10"/>
          <a:stretch>
            <a:fillRect/>
          </a:stretch>
        </p:blipFill>
        <p:spPr>
          <a:xfrm>
            <a:off x="10066012" y="517189"/>
            <a:ext cx="4072793" cy="3456000"/>
          </a:xfrm>
          <a:prstGeom prst="rect">
            <a:avLst/>
          </a:prstGeom>
        </p:spPr>
      </p:pic>
      <p:pic>
        <p:nvPicPr>
          <p:cNvPr id="24" name="Picture 23">
            <a:extLst>
              <a:ext uri="{FF2B5EF4-FFF2-40B4-BE49-F238E27FC236}">
                <a16:creationId xmlns:a16="http://schemas.microsoft.com/office/drawing/2014/main" id="{41D28B2C-E255-7B0F-40C5-C43A435E75D4}"/>
              </a:ext>
            </a:extLst>
          </p:cNvPr>
          <p:cNvPicPr>
            <a:picLocks noChangeAspect="1"/>
          </p:cNvPicPr>
          <p:nvPr userDrawn="1"/>
        </p:nvPicPr>
        <p:blipFill>
          <a:blip r:embed="rId11"/>
          <a:stretch>
            <a:fillRect/>
          </a:stretch>
        </p:blipFill>
        <p:spPr>
          <a:xfrm>
            <a:off x="6619223" y="5075876"/>
            <a:ext cx="4072793" cy="2930997"/>
          </a:xfrm>
          <a:prstGeom prst="rect">
            <a:avLst/>
          </a:prstGeom>
        </p:spPr>
      </p:pic>
      <p:pic>
        <p:nvPicPr>
          <p:cNvPr id="25" name="Picture 24">
            <a:extLst>
              <a:ext uri="{FF2B5EF4-FFF2-40B4-BE49-F238E27FC236}">
                <a16:creationId xmlns:a16="http://schemas.microsoft.com/office/drawing/2014/main" id="{AC326793-48BD-3751-10C4-FA82DDE83063}"/>
              </a:ext>
            </a:extLst>
          </p:cNvPr>
          <p:cNvPicPr>
            <a:picLocks noChangeAspect="1"/>
          </p:cNvPicPr>
          <p:nvPr userDrawn="1"/>
        </p:nvPicPr>
        <p:blipFill>
          <a:blip r:embed="rId12"/>
          <a:stretch>
            <a:fillRect/>
          </a:stretch>
        </p:blipFill>
        <p:spPr>
          <a:xfrm>
            <a:off x="6566407" y="2001817"/>
            <a:ext cx="6306057" cy="4194483"/>
          </a:xfrm>
          <a:prstGeom prst="rect">
            <a:avLst/>
          </a:prstGeom>
        </p:spPr>
      </p:pic>
      <p:pic>
        <p:nvPicPr>
          <p:cNvPr id="26" name="Picture 25">
            <a:extLst>
              <a:ext uri="{FF2B5EF4-FFF2-40B4-BE49-F238E27FC236}">
                <a16:creationId xmlns:a16="http://schemas.microsoft.com/office/drawing/2014/main" id="{C0DDE513-968F-DA61-0354-83BC8CB55251}"/>
              </a:ext>
            </a:extLst>
          </p:cNvPr>
          <p:cNvPicPr>
            <a:picLocks noChangeAspect="1"/>
          </p:cNvPicPr>
          <p:nvPr userDrawn="1"/>
        </p:nvPicPr>
        <p:blipFill>
          <a:blip r:embed="rId13"/>
          <a:stretch>
            <a:fillRect/>
          </a:stretch>
        </p:blipFill>
        <p:spPr>
          <a:xfrm>
            <a:off x="13797914" y="7490192"/>
            <a:ext cx="919459" cy="495888"/>
          </a:xfrm>
          <a:prstGeom prst="rect">
            <a:avLst/>
          </a:prstGeom>
        </p:spPr>
      </p:pic>
      <p:pic>
        <p:nvPicPr>
          <p:cNvPr id="27" name="Picture 26">
            <a:extLst>
              <a:ext uri="{FF2B5EF4-FFF2-40B4-BE49-F238E27FC236}">
                <a16:creationId xmlns:a16="http://schemas.microsoft.com/office/drawing/2014/main" id="{31F07F85-ACB9-3443-2976-2862470BC81F}"/>
              </a:ext>
            </a:extLst>
          </p:cNvPr>
          <p:cNvPicPr>
            <a:picLocks noChangeAspect="1"/>
          </p:cNvPicPr>
          <p:nvPr userDrawn="1"/>
        </p:nvPicPr>
        <p:blipFill>
          <a:blip r:embed="rId14"/>
          <a:stretch>
            <a:fillRect/>
          </a:stretch>
        </p:blipFill>
        <p:spPr>
          <a:xfrm>
            <a:off x="13033975" y="4012017"/>
            <a:ext cx="1055173" cy="1063417"/>
          </a:xfrm>
          <a:prstGeom prst="rect">
            <a:avLst/>
          </a:prstGeom>
        </p:spPr>
      </p:pic>
      <p:sp>
        <p:nvSpPr>
          <p:cNvPr id="34" name="TextBox 33">
            <a:extLst>
              <a:ext uri="{FF2B5EF4-FFF2-40B4-BE49-F238E27FC236}">
                <a16:creationId xmlns:a16="http://schemas.microsoft.com/office/drawing/2014/main" id="{1FF53DC1-D8CC-16F7-8A1E-8EE05BE9A007}"/>
              </a:ext>
            </a:extLst>
          </p:cNvPr>
          <p:cNvSpPr txBox="1"/>
          <p:nvPr userDrawn="1"/>
        </p:nvSpPr>
        <p:spPr>
          <a:xfrm>
            <a:off x="6560436" y="7298987"/>
            <a:ext cx="2145990" cy="707886"/>
          </a:xfrm>
          <a:prstGeom prst="rect">
            <a:avLst/>
          </a:prstGeom>
          <a:noFill/>
        </p:spPr>
        <p:txBody>
          <a:bodyPr wrap="square">
            <a:spAutoFit/>
          </a:bodyPr>
          <a:lstStyle/>
          <a:p>
            <a:r>
              <a:rPr lang="en-IN" sz="2000">
                <a:solidFill>
                  <a:schemeClr val="bg1">
                    <a:lumMod val="85000"/>
                  </a:schemeClr>
                </a:solidFill>
                <a:effectLst/>
                <a:latin typeface="Futura Next Light" panose="020B0402020204020303" pitchFamily="34" charset="77"/>
              </a:rPr>
              <a:t>India experience studio</a:t>
            </a:r>
          </a:p>
        </p:txBody>
      </p:sp>
    </p:spTree>
    <p:extLst>
      <p:ext uri="{BB962C8B-B14F-4D97-AF65-F5344CB8AC3E}">
        <p14:creationId xmlns:p14="http://schemas.microsoft.com/office/powerpoint/2010/main" val="16203484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8B5409AF-39AF-232F-4C9D-882A53DFE384}"/>
              </a:ext>
            </a:extLst>
          </p:cNvPr>
          <p:cNvPicPr>
            <a:picLocks noChangeAspect="1"/>
          </p:cNvPicPr>
          <p:nvPr userDrawn="1"/>
        </p:nvPicPr>
        <p:blipFill>
          <a:blip r:embed="rId2">
            <a:alphaModFix amt="6000"/>
          </a:blip>
          <a:stretch>
            <a:fillRect/>
          </a:stretch>
        </p:blipFill>
        <p:spPr>
          <a:xfrm>
            <a:off x="4076" y="0"/>
            <a:ext cx="15238413" cy="8563736"/>
          </a:xfrm>
          <a:prstGeom prst="rect">
            <a:avLst/>
          </a:prstGeom>
        </p:spPr>
      </p:pic>
      <p:sp>
        <p:nvSpPr>
          <p:cNvPr id="2" name="Title 1"/>
          <p:cNvSpPr>
            <a:spLocks noGrp="1"/>
          </p:cNvSpPr>
          <p:nvPr>
            <p:ph type="title" hasCustomPrompt="1"/>
          </p:nvPr>
        </p:nvSpPr>
        <p:spPr>
          <a:xfrm>
            <a:off x="1047638" y="945224"/>
            <a:ext cx="13143131" cy="1006866"/>
          </a:xfrm>
        </p:spPr>
        <p:txBody>
          <a:bodyPr>
            <a:normAutofit/>
          </a:bodyPr>
          <a:lstStyle>
            <a:lvl1pPr>
              <a:defRPr sz="3600" b="0" i="0" u="sng">
                <a:latin typeface="Futura Next Book" panose="020B0502020204020303" pitchFamily="34" charset="77"/>
              </a:defRPr>
            </a:lvl1pPr>
          </a:lstStyle>
          <a:p>
            <a:r>
              <a:rPr lang="en-GB"/>
              <a:t>course module </a:t>
            </a:r>
            <a:r>
              <a:rPr lang="en-GB" err="1"/>
              <a:t>tite</a:t>
            </a:r>
            <a:endParaRPr lang="en-US"/>
          </a:p>
        </p:txBody>
      </p:sp>
      <p:sp>
        <p:nvSpPr>
          <p:cNvPr id="3" name="Content Placeholder 2"/>
          <p:cNvSpPr>
            <a:spLocks noGrp="1"/>
          </p:cNvSpPr>
          <p:nvPr>
            <p:ph idx="1"/>
          </p:nvPr>
        </p:nvSpPr>
        <p:spPr>
          <a:xfrm>
            <a:off x="1047638" y="2258695"/>
            <a:ext cx="7356623" cy="5110139"/>
          </a:xfrm>
        </p:spPr>
        <p:txBody>
          <a:bodyPr>
            <a:normAutofit/>
          </a:bodyPr>
          <a:lstStyle>
            <a:lvl1pPr>
              <a:defRPr sz="1800" b="0" i="0">
                <a:latin typeface="Futura Next Book" panose="020B0502020204020303" pitchFamily="34" charset="77"/>
              </a:defRPr>
            </a:lvl1pPr>
            <a:lvl2pPr>
              <a:defRPr sz="1600" b="0" i="0">
                <a:latin typeface="Futura Next Book" panose="020B0502020204020303" pitchFamily="34" charset="77"/>
              </a:defRPr>
            </a:lvl2pPr>
            <a:lvl3pPr>
              <a:defRPr sz="1400" b="0" i="0">
                <a:latin typeface="Futura Next Book" panose="020B0502020204020303" pitchFamily="34" charset="77"/>
              </a:defRPr>
            </a:lvl3pPr>
            <a:lvl4pPr>
              <a:defRPr sz="1200" b="0" i="0">
                <a:latin typeface="Futura Next Book" panose="020B0502020204020303" pitchFamily="34" charset="77"/>
              </a:defRPr>
            </a:lvl4pPr>
            <a:lvl5pPr>
              <a:defRPr sz="1200" b="0" i="0">
                <a:latin typeface="Futura Next Book" panose="020B0502020204020303" pitchFamily="34" charset="77"/>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11460772" y="7888415"/>
            <a:ext cx="3428643" cy="460294"/>
          </a:xfrm>
        </p:spPr>
        <p:txBody>
          <a:bodyPr/>
          <a:lstStyle/>
          <a:p>
            <a:fld id="{51DC41D6-638F-0445-836B-B263E0D58B4B}" type="slidenum">
              <a:rPr lang="en-US" smtClean="0"/>
              <a:t>‹#›</a:t>
            </a:fld>
            <a:endParaRPr lang="en-US"/>
          </a:p>
        </p:txBody>
      </p:sp>
      <p:sp>
        <p:nvSpPr>
          <p:cNvPr id="8" name="Rectangle 7">
            <a:extLst>
              <a:ext uri="{FF2B5EF4-FFF2-40B4-BE49-F238E27FC236}">
                <a16:creationId xmlns:a16="http://schemas.microsoft.com/office/drawing/2014/main" id="{BA7C1BB6-788C-8ED3-FDA3-FCD2349B9F1F}"/>
              </a:ext>
            </a:extLst>
          </p:cNvPr>
          <p:cNvSpPr/>
          <p:nvPr userDrawn="1"/>
        </p:nvSpPr>
        <p:spPr>
          <a:xfrm>
            <a:off x="0" y="0"/>
            <a:ext cx="246580" cy="8570913"/>
          </a:xfrm>
          <a:prstGeom prst="rect">
            <a:avLst/>
          </a:prstGeom>
          <a:solidFill>
            <a:srgbClr val="FFE0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a:extLst>
              <a:ext uri="{FF2B5EF4-FFF2-40B4-BE49-F238E27FC236}">
                <a16:creationId xmlns:a16="http://schemas.microsoft.com/office/drawing/2014/main" id="{458A2B94-0213-22A2-F75E-776F45D7641B}"/>
              </a:ext>
            </a:extLst>
          </p:cNvPr>
          <p:cNvSpPr>
            <a:spLocks noGrp="1"/>
          </p:cNvSpPr>
          <p:nvPr>
            <p:ph type="body" sz="quarter" idx="13" hasCustomPrompt="1"/>
          </p:nvPr>
        </p:nvSpPr>
        <p:spPr>
          <a:xfrm>
            <a:off x="1047639" y="435591"/>
            <a:ext cx="5743468" cy="288925"/>
          </a:xfrm>
        </p:spPr>
        <p:txBody>
          <a:bodyPr>
            <a:noAutofit/>
          </a:bodyPr>
          <a:lstStyle>
            <a:lvl1pPr marL="0" indent="0">
              <a:buNone/>
              <a:defRPr sz="1800" b="0" i="0">
                <a:latin typeface="Futura Next Book" panose="020B05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Course title goes ere</a:t>
            </a:r>
          </a:p>
        </p:txBody>
      </p:sp>
      <p:sp>
        <p:nvSpPr>
          <p:cNvPr id="10" name="Picture Placeholder 9">
            <a:extLst>
              <a:ext uri="{FF2B5EF4-FFF2-40B4-BE49-F238E27FC236}">
                <a16:creationId xmlns:a16="http://schemas.microsoft.com/office/drawing/2014/main" id="{FF16B62E-3195-20B2-7204-E02D51EF869C}"/>
              </a:ext>
            </a:extLst>
          </p:cNvPr>
          <p:cNvSpPr>
            <a:spLocks noGrp="1"/>
          </p:cNvSpPr>
          <p:nvPr>
            <p:ph type="pic" sz="quarter" idx="14"/>
          </p:nvPr>
        </p:nvSpPr>
        <p:spPr>
          <a:xfrm>
            <a:off x="8689757" y="2273536"/>
            <a:ext cx="5774076" cy="5110139"/>
          </a:xfrm>
        </p:spPr>
        <p:txBody>
          <a:bodyPr/>
          <a:lstStyle/>
          <a:p>
            <a:endParaRPr lang="en-US"/>
          </a:p>
        </p:txBody>
      </p:sp>
      <p:sp>
        <p:nvSpPr>
          <p:cNvPr id="4" name="TextBox 3">
            <a:extLst>
              <a:ext uri="{FF2B5EF4-FFF2-40B4-BE49-F238E27FC236}">
                <a16:creationId xmlns:a16="http://schemas.microsoft.com/office/drawing/2014/main" id="{0D11A7A0-D080-5F34-F85D-5EF18B8E20B1}"/>
              </a:ext>
            </a:extLst>
          </p:cNvPr>
          <p:cNvSpPr txBox="1"/>
          <p:nvPr userDrawn="1"/>
        </p:nvSpPr>
        <p:spPr>
          <a:xfrm>
            <a:off x="946634" y="7980062"/>
            <a:ext cx="7621858" cy="276999"/>
          </a:xfrm>
          <a:prstGeom prst="rect">
            <a:avLst/>
          </a:prstGeom>
          <a:noFill/>
        </p:spPr>
        <p:txBody>
          <a:bodyPr wrap="square">
            <a:spAutoFit/>
          </a:bodyPr>
          <a:lstStyle/>
          <a:p>
            <a:pPr algn="l"/>
            <a:r>
              <a:rPr lang="en-IN" sz="1200" b="0" i="0">
                <a:solidFill>
                  <a:schemeClr val="tx1">
                    <a:lumMod val="85000"/>
                    <a:lumOff val="15000"/>
                  </a:schemeClr>
                </a:solidFill>
                <a:latin typeface="Futura Next Light" panose="020B0402020204020303" pitchFamily="34" charset="77"/>
              </a:rPr>
              <a:t>boot camp . India experience studio</a:t>
            </a:r>
          </a:p>
        </p:txBody>
      </p:sp>
    </p:spTree>
    <p:extLst>
      <p:ext uri="{BB962C8B-B14F-4D97-AF65-F5344CB8AC3E}">
        <p14:creationId xmlns:p14="http://schemas.microsoft.com/office/powerpoint/2010/main" val="19002967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8B5409AF-39AF-232F-4C9D-882A53DFE384}"/>
              </a:ext>
            </a:extLst>
          </p:cNvPr>
          <p:cNvPicPr>
            <a:picLocks noChangeAspect="1"/>
          </p:cNvPicPr>
          <p:nvPr userDrawn="1"/>
        </p:nvPicPr>
        <p:blipFill>
          <a:blip r:embed="rId2">
            <a:alphaModFix amt="6000"/>
          </a:blip>
          <a:stretch>
            <a:fillRect/>
          </a:stretch>
        </p:blipFill>
        <p:spPr>
          <a:xfrm>
            <a:off x="4076" y="0"/>
            <a:ext cx="15238413" cy="8563736"/>
          </a:xfrm>
          <a:prstGeom prst="rect">
            <a:avLst/>
          </a:prstGeom>
        </p:spPr>
      </p:pic>
      <p:sp>
        <p:nvSpPr>
          <p:cNvPr id="2" name="Title 1"/>
          <p:cNvSpPr>
            <a:spLocks noGrp="1"/>
          </p:cNvSpPr>
          <p:nvPr>
            <p:ph type="title" hasCustomPrompt="1"/>
          </p:nvPr>
        </p:nvSpPr>
        <p:spPr>
          <a:xfrm>
            <a:off x="1047639" y="1744020"/>
            <a:ext cx="5938789" cy="5110139"/>
          </a:xfrm>
        </p:spPr>
        <p:txBody>
          <a:bodyPr anchor="t">
            <a:normAutofit/>
          </a:bodyPr>
          <a:lstStyle>
            <a:lvl1pPr>
              <a:defRPr sz="6000" b="0" i="0" u="sng">
                <a:latin typeface="Futura Next Book" panose="020B0502020204020303" pitchFamily="34" charset="77"/>
              </a:defRPr>
            </a:lvl1pPr>
          </a:lstStyle>
          <a:p>
            <a:r>
              <a:rPr lang="en-GB"/>
              <a:t>at the end of this session:</a:t>
            </a:r>
            <a:endParaRPr lang="en-US"/>
          </a:p>
        </p:txBody>
      </p:sp>
      <p:sp>
        <p:nvSpPr>
          <p:cNvPr id="3" name="Content Placeholder 2"/>
          <p:cNvSpPr>
            <a:spLocks noGrp="1"/>
          </p:cNvSpPr>
          <p:nvPr>
            <p:ph idx="1"/>
          </p:nvPr>
        </p:nvSpPr>
        <p:spPr>
          <a:xfrm>
            <a:off x="7787487" y="1705573"/>
            <a:ext cx="6285545" cy="5110139"/>
          </a:xfrm>
        </p:spPr>
        <p:txBody>
          <a:bodyPr>
            <a:normAutofit/>
          </a:bodyPr>
          <a:lstStyle>
            <a:lvl1pPr>
              <a:defRPr sz="1800" b="0" i="0">
                <a:latin typeface="Futura Next Light" panose="020B0402020204020303" pitchFamily="34" charset="77"/>
              </a:defRPr>
            </a:lvl1pPr>
            <a:lvl2pPr>
              <a:defRPr sz="1600" b="0" i="0">
                <a:latin typeface="Futura Next Light" panose="020B0402020204020303" pitchFamily="34" charset="77"/>
              </a:defRPr>
            </a:lvl2pPr>
            <a:lvl3pPr>
              <a:defRPr sz="1400" b="0" i="0">
                <a:latin typeface="Futura Next Light" panose="020B0402020204020303" pitchFamily="34" charset="77"/>
              </a:defRPr>
            </a:lvl3pPr>
            <a:lvl4pPr>
              <a:defRPr sz="1200" b="0" i="0">
                <a:latin typeface="Futura Next Light" panose="020B0402020204020303" pitchFamily="34" charset="77"/>
              </a:defRPr>
            </a:lvl4pPr>
            <a:lvl5pPr>
              <a:defRPr sz="1200" b="0" i="0">
                <a:latin typeface="Futura Next Light" panose="020B0402020204020303" pitchFamily="34" charset="77"/>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11460772" y="7888415"/>
            <a:ext cx="3428643" cy="460294"/>
          </a:xfrm>
        </p:spPr>
        <p:txBody>
          <a:bodyPr/>
          <a:lstStyle/>
          <a:p>
            <a:fld id="{51DC41D6-638F-0445-836B-B263E0D58B4B}" type="slidenum">
              <a:rPr lang="en-US" smtClean="0"/>
              <a:t>‹#›</a:t>
            </a:fld>
            <a:endParaRPr lang="en-US"/>
          </a:p>
        </p:txBody>
      </p:sp>
      <p:sp>
        <p:nvSpPr>
          <p:cNvPr id="8" name="Rectangle 7">
            <a:extLst>
              <a:ext uri="{FF2B5EF4-FFF2-40B4-BE49-F238E27FC236}">
                <a16:creationId xmlns:a16="http://schemas.microsoft.com/office/drawing/2014/main" id="{BA7C1BB6-788C-8ED3-FDA3-FCD2349B9F1F}"/>
              </a:ext>
            </a:extLst>
          </p:cNvPr>
          <p:cNvSpPr/>
          <p:nvPr userDrawn="1"/>
        </p:nvSpPr>
        <p:spPr>
          <a:xfrm>
            <a:off x="0" y="0"/>
            <a:ext cx="246580" cy="8570913"/>
          </a:xfrm>
          <a:prstGeom prst="rect">
            <a:avLst/>
          </a:prstGeom>
          <a:solidFill>
            <a:srgbClr val="FFE0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a:extLst>
              <a:ext uri="{FF2B5EF4-FFF2-40B4-BE49-F238E27FC236}">
                <a16:creationId xmlns:a16="http://schemas.microsoft.com/office/drawing/2014/main" id="{458A2B94-0213-22A2-F75E-776F45D7641B}"/>
              </a:ext>
            </a:extLst>
          </p:cNvPr>
          <p:cNvSpPr>
            <a:spLocks noGrp="1"/>
          </p:cNvSpPr>
          <p:nvPr>
            <p:ph type="body" sz="quarter" idx="13" hasCustomPrompt="1"/>
          </p:nvPr>
        </p:nvSpPr>
        <p:spPr>
          <a:xfrm>
            <a:off x="1047639" y="435591"/>
            <a:ext cx="5743468" cy="288925"/>
          </a:xfrm>
        </p:spPr>
        <p:txBody>
          <a:bodyPr>
            <a:noAutofit/>
          </a:bodyPr>
          <a:lstStyle>
            <a:lvl1pPr marL="0" indent="0">
              <a:buNone/>
              <a:defRPr sz="1800" b="0" i="0">
                <a:latin typeface="Futura Next Book" panose="020B05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Course title goes ere</a:t>
            </a:r>
          </a:p>
        </p:txBody>
      </p:sp>
      <p:sp>
        <p:nvSpPr>
          <p:cNvPr id="11" name="TextBox 10">
            <a:extLst>
              <a:ext uri="{FF2B5EF4-FFF2-40B4-BE49-F238E27FC236}">
                <a16:creationId xmlns:a16="http://schemas.microsoft.com/office/drawing/2014/main" id="{0BA592A5-8BA7-DAC2-01B2-AB97F3A35C87}"/>
              </a:ext>
            </a:extLst>
          </p:cNvPr>
          <p:cNvSpPr txBox="1"/>
          <p:nvPr userDrawn="1"/>
        </p:nvSpPr>
        <p:spPr>
          <a:xfrm>
            <a:off x="946634" y="7980062"/>
            <a:ext cx="7621858" cy="276999"/>
          </a:xfrm>
          <a:prstGeom prst="rect">
            <a:avLst/>
          </a:prstGeom>
          <a:noFill/>
        </p:spPr>
        <p:txBody>
          <a:bodyPr wrap="square">
            <a:spAutoFit/>
          </a:bodyPr>
          <a:lstStyle/>
          <a:p>
            <a:pPr algn="l"/>
            <a:r>
              <a:rPr lang="en-IN" sz="1200" b="0" i="0">
                <a:solidFill>
                  <a:schemeClr val="tx1">
                    <a:lumMod val="85000"/>
                    <a:lumOff val="15000"/>
                  </a:schemeClr>
                </a:solidFill>
                <a:latin typeface="Futura Next Light" panose="020B0402020204020303" pitchFamily="34" charset="77"/>
              </a:rPr>
              <a:t>boot camp . India experience studio</a:t>
            </a:r>
          </a:p>
        </p:txBody>
      </p:sp>
    </p:spTree>
    <p:extLst>
      <p:ext uri="{BB962C8B-B14F-4D97-AF65-F5344CB8AC3E}">
        <p14:creationId xmlns:p14="http://schemas.microsoft.com/office/powerpoint/2010/main" val="21363112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ize —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noChangeAspect="1"/>
          </p:cNvSpPr>
          <p:nvPr>
            <p:ph type="ctrTitle" hasCustomPrompt="1"/>
          </p:nvPr>
        </p:nvSpPr>
        <p:spPr>
          <a:xfrm>
            <a:off x="1683088" y="3448647"/>
            <a:ext cx="11868430" cy="1673621"/>
          </a:xfrm>
        </p:spPr>
        <p:txBody>
          <a:bodyPr anchor="ctr">
            <a:noAutofit/>
          </a:bodyPr>
          <a:lstStyle>
            <a:lvl1pPr algn="ctr">
              <a:lnSpc>
                <a:spcPct val="110000"/>
              </a:lnSpc>
              <a:defRPr sz="4249" b="0" i="0" kern="0" cap="none" spc="0" baseline="0">
                <a:solidFill>
                  <a:schemeClr val="bg1"/>
                </a:solidFill>
                <a:latin typeface="+mj-lt"/>
              </a:defRPr>
            </a:lvl1pPr>
          </a:lstStyle>
          <a:p>
            <a:r>
              <a:rPr lang="en-US"/>
              <a:t>Seize the space.</a:t>
            </a:r>
          </a:p>
        </p:txBody>
      </p:sp>
      <p:sp>
        <p:nvSpPr>
          <p:cNvPr id="11" name="Freeform 10">
            <a:extLst>
              <a:ext uri="{FF2B5EF4-FFF2-40B4-BE49-F238E27FC236}">
                <a16:creationId xmlns:a16="http://schemas.microsoft.com/office/drawing/2014/main" id="{C6389E81-2C51-C14F-8B21-C5B308E14B55}"/>
              </a:ext>
            </a:extLst>
          </p:cNvPr>
          <p:cNvSpPr>
            <a:spLocks noChangeAspect="1"/>
          </p:cNvSpPr>
          <p:nvPr userDrawn="1"/>
        </p:nvSpPr>
        <p:spPr>
          <a:xfrm>
            <a:off x="4617239" y="1285637"/>
            <a:ext cx="6000125" cy="5999639"/>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50"/>
          </a:p>
        </p:txBody>
      </p:sp>
      <p:sp>
        <p:nvSpPr>
          <p:cNvPr id="13" name="Slide Number Placeholder 2">
            <a:extLst>
              <a:ext uri="{FF2B5EF4-FFF2-40B4-BE49-F238E27FC236}">
                <a16:creationId xmlns:a16="http://schemas.microsoft.com/office/drawing/2014/main" id="{4147E1AE-A693-9A40-8B92-695D669D0E57}"/>
              </a:ext>
            </a:extLst>
          </p:cNvPr>
          <p:cNvSpPr>
            <a:spLocks noGrp="1"/>
          </p:cNvSpPr>
          <p:nvPr>
            <p:ph type="sldNum" sz="quarter" idx="10"/>
          </p:nvPr>
        </p:nvSpPr>
        <p:spPr>
          <a:xfrm>
            <a:off x="14034579" y="7885241"/>
            <a:ext cx="342864" cy="115395"/>
          </a:xfrm>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5084118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Brand Mark — Positiv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B3275EB-D295-B044-B04D-B9E2FCE2B31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5238413" cy="8570913"/>
          </a:xfrm>
          <a:prstGeom prst="rect">
            <a:avLst/>
          </a:prstGeom>
        </p:spPr>
      </p:pic>
      <p:sp>
        <p:nvSpPr>
          <p:cNvPr id="3" name="Slide Number Placeholder 3">
            <a:extLst>
              <a:ext uri="{FF2B5EF4-FFF2-40B4-BE49-F238E27FC236}">
                <a16:creationId xmlns:a16="http://schemas.microsoft.com/office/drawing/2014/main" id="{C36A435C-E2C2-7A40-AAAA-64A88307FDFA}"/>
              </a:ext>
            </a:extLst>
          </p:cNvPr>
          <p:cNvSpPr>
            <a:spLocks noGrp="1"/>
          </p:cNvSpPr>
          <p:nvPr>
            <p:ph type="sldNum" sz="quarter" idx="4"/>
          </p:nvPr>
        </p:nvSpPr>
        <p:spPr>
          <a:xfrm>
            <a:off x="14034579" y="7885241"/>
            <a:ext cx="342864" cy="115395"/>
          </a:xfrm>
          <a:prstGeom prst="rect">
            <a:avLst/>
          </a:prstGeom>
        </p:spPr>
        <p:txBody>
          <a:bodyPr vert="horz" lIns="0" tIns="0" rIns="0" bIns="0" rtlCol="0" anchor="ctr">
            <a:noAutofit/>
          </a:bodyPr>
          <a:lstStyle>
            <a:lvl1pPr algn="r">
              <a:defRPr sz="750" b="0" i="0">
                <a:solidFill>
                  <a:schemeClr val="bg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881795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141414"/>
        </a:solidFill>
        <a:effectLst/>
      </p:bgPr>
    </p:bg>
    <p:spTree>
      <p:nvGrpSpPr>
        <p:cNvPr id="1" name=""/>
        <p:cNvGrpSpPr/>
        <p:nvPr/>
      </p:nvGrpSpPr>
      <p:grpSpPr>
        <a:xfrm>
          <a:off x="0" y="0"/>
          <a:ext cx="0" cy="0"/>
          <a:chOff x="0" y="0"/>
          <a:chExt cx="0" cy="0"/>
        </a:xfrm>
      </p:grpSpPr>
      <p:pic>
        <p:nvPicPr>
          <p:cNvPr id="28" name="Picture 27" descr="Background pattern&#10;&#10;Description automatically generated">
            <a:extLst>
              <a:ext uri="{FF2B5EF4-FFF2-40B4-BE49-F238E27FC236}">
                <a16:creationId xmlns:a16="http://schemas.microsoft.com/office/drawing/2014/main" id="{7DED48A8-5056-EC7C-7845-453B4AF44BBA}"/>
              </a:ext>
            </a:extLst>
          </p:cNvPr>
          <p:cNvPicPr>
            <a:picLocks noChangeAspect="1"/>
          </p:cNvPicPr>
          <p:nvPr userDrawn="1"/>
        </p:nvPicPr>
        <p:blipFill>
          <a:blip r:embed="rId2">
            <a:alphaModFix amt="11000"/>
          </a:blip>
          <a:stretch>
            <a:fillRect/>
          </a:stretch>
        </p:blipFill>
        <p:spPr>
          <a:xfrm>
            <a:off x="4076" y="0"/>
            <a:ext cx="15238413" cy="8563736"/>
          </a:xfrm>
          <a:prstGeom prst="rect">
            <a:avLst/>
          </a:prstGeom>
        </p:spPr>
      </p:pic>
      <p:pic>
        <p:nvPicPr>
          <p:cNvPr id="14" name="Picture 13">
            <a:extLst>
              <a:ext uri="{FF2B5EF4-FFF2-40B4-BE49-F238E27FC236}">
                <a16:creationId xmlns:a16="http://schemas.microsoft.com/office/drawing/2014/main" id="{1A43FCC6-9524-B6C6-CAF2-866B15D59047}"/>
              </a:ext>
            </a:extLst>
          </p:cNvPr>
          <p:cNvPicPr>
            <a:picLocks noChangeAspect="1"/>
          </p:cNvPicPr>
          <p:nvPr userDrawn="1"/>
        </p:nvPicPr>
        <p:blipFill>
          <a:blip r:embed="rId3"/>
          <a:stretch>
            <a:fillRect/>
          </a:stretch>
        </p:blipFill>
        <p:spPr>
          <a:xfrm>
            <a:off x="5710189" y="5777345"/>
            <a:ext cx="3251568" cy="2340000"/>
          </a:xfrm>
          <a:prstGeom prst="rect">
            <a:avLst/>
          </a:prstGeom>
        </p:spPr>
      </p:pic>
      <p:sp>
        <p:nvSpPr>
          <p:cNvPr id="15" name="Rounded Rectangle 14">
            <a:extLst>
              <a:ext uri="{FF2B5EF4-FFF2-40B4-BE49-F238E27FC236}">
                <a16:creationId xmlns:a16="http://schemas.microsoft.com/office/drawing/2014/main" id="{5C4CED9B-1F91-4D21-B2E2-DB1A2E7EC235}"/>
              </a:ext>
            </a:extLst>
          </p:cNvPr>
          <p:cNvSpPr/>
          <p:nvPr userDrawn="1"/>
        </p:nvSpPr>
        <p:spPr>
          <a:xfrm>
            <a:off x="1008280" y="1048214"/>
            <a:ext cx="1656861" cy="446049"/>
          </a:xfrm>
          <a:prstGeom prst="roundRect">
            <a:avLst>
              <a:gd name="adj" fmla="val 50000"/>
            </a:avLst>
          </a:prstGeom>
          <a:solidFill>
            <a:srgbClr val="FF7B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132A485-BA22-6580-4159-1FB84844580C}"/>
              </a:ext>
            </a:extLst>
          </p:cNvPr>
          <p:cNvSpPr txBox="1"/>
          <p:nvPr userDrawn="1"/>
        </p:nvSpPr>
        <p:spPr>
          <a:xfrm>
            <a:off x="1181944" y="1101961"/>
            <a:ext cx="1309531" cy="307777"/>
          </a:xfrm>
          <a:prstGeom prst="rect">
            <a:avLst/>
          </a:prstGeom>
          <a:noFill/>
        </p:spPr>
        <p:txBody>
          <a:bodyPr wrap="square">
            <a:spAutoFit/>
          </a:bodyPr>
          <a:lstStyle/>
          <a:p>
            <a:pPr algn="ctr"/>
            <a:r>
              <a:rPr lang="en-IN" sz="1400" b="0" i="0">
                <a:solidFill>
                  <a:srgbClr val="000000"/>
                </a:solidFill>
                <a:effectLst/>
                <a:latin typeface="Futura Next Book" panose="020B0502020204020303" pitchFamily="34" charset="77"/>
              </a:rPr>
              <a:t>visual design</a:t>
            </a:r>
          </a:p>
        </p:txBody>
      </p:sp>
      <p:sp>
        <p:nvSpPr>
          <p:cNvPr id="26" name="Title 1">
            <a:extLst>
              <a:ext uri="{FF2B5EF4-FFF2-40B4-BE49-F238E27FC236}">
                <a16:creationId xmlns:a16="http://schemas.microsoft.com/office/drawing/2014/main" id="{2FDA11D7-C462-71DC-F24F-8958EFC8FD26}"/>
              </a:ext>
            </a:extLst>
          </p:cNvPr>
          <p:cNvSpPr>
            <a:spLocks noGrp="1"/>
          </p:cNvSpPr>
          <p:nvPr>
            <p:ph type="title" hasCustomPrompt="1"/>
          </p:nvPr>
        </p:nvSpPr>
        <p:spPr>
          <a:xfrm>
            <a:off x="1047641" y="2100978"/>
            <a:ext cx="8209375" cy="3728497"/>
          </a:xfrm>
        </p:spPr>
        <p:txBody>
          <a:bodyPr anchor="t">
            <a:normAutofit/>
          </a:bodyPr>
          <a:lstStyle>
            <a:lvl1pPr>
              <a:defRPr sz="8000" b="0" i="0" u="sng">
                <a:solidFill>
                  <a:schemeClr val="bg1"/>
                </a:solidFill>
                <a:latin typeface="Futura Next Book" panose="020B0502020204020303" pitchFamily="34" charset="77"/>
              </a:defRPr>
            </a:lvl1pPr>
          </a:lstStyle>
          <a:p>
            <a:r>
              <a:rPr lang="en-GB"/>
              <a:t>click to edit master title style</a:t>
            </a:r>
            <a:endParaRPr lang="en-US"/>
          </a:p>
        </p:txBody>
      </p:sp>
      <p:sp>
        <p:nvSpPr>
          <p:cNvPr id="31" name="TextBox 30">
            <a:extLst>
              <a:ext uri="{FF2B5EF4-FFF2-40B4-BE49-F238E27FC236}">
                <a16:creationId xmlns:a16="http://schemas.microsoft.com/office/drawing/2014/main" id="{0AA5909F-BA12-6D1E-0FEB-AAE24C849621}"/>
              </a:ext>
            </a:extLst>
          </p:cNvPr>
          <p:cNvSpPr txBox="1"/>
          <p:nvPr userDrawn="1"/>
        </p:nvSpPr>
        <p:spPr>
          <a:xfrm>
            <a:off x="1008280" y="7915939"/>
            <a:ext cx="7621858" cy="276999"/>
          </a:xfrm>
          <a:prstGeom prst="rect">
            <a:avLst/>
          </a:prstGeom>
          <a:noFill/>
        </p:spPr>
        <p:txBody>
          <a:bodyPr wrap="square">
            <a:spAutoFit/>
          </a:bodyPr>
          <a:lstStyle/>
          <a:p>
            <a:pPr algn="l"/>
            <a:r>
              <a:rPr lang="en-IN" sz="1200" b="0" i="0">
                <a:solidFill>
                  <a:schemeClr val="bg1">
                    <a:lumMod val="85000"/>
                  </a:schemeClr>
                </a:solidFill>
                <a:latin typeface="Futura Next Light" panose="020B0402020204020303" pitchFamily="34" charset="77"/>
              </a:rPr>
              <a:t>boot camp . India experience studio</a:t>
            </a:r>
          </a:p>
        </p:txBody>
      </p:sp>
      <p:sp>
        <p:nvSpPr>
          <p:cNvPr id="38" name="Text Placeholder 16">
            <a:extLst>
              <a:ext uri="{FF2B5EF4-FFF2-40B4-BE49-F238E27FC236}">
                <a16:creationId xmlns:a16="http://schemas.microsoft.com/office/drawing/2014/main" id="{56B24CC2-7F33-25A1-68D1-A39205273653}"/>
              </a:ext>
            </a:extLst>
          </p:cNvPr>
          <p:cNvSpPr>
            <a:spLocks noGrp="1"/>
          </p:cNvSpPr>
          <p:nvPr>
            <p:ph type="body" sz="quarter" idx="14" hasCustomPrompt="1"/>
          </p:nvPr>
        </p:nvSpPr>
        <p:spPr>
          <a:xfrm>
            <a:off x="1047641" y="6071672"/>
            <a:ext cx="5743468" cy="288925"/>
          </a:xfrm>
        </p:spPr>
        <p:txBody>
          <a:bodyPr>
            <a:noAutofit/>
          </a:bodyPr>
          <a:lstStyle>
            <a:lvl1pPr marL="0" indent="0">
              <a:buNone/>
              <a:defRPr sz="1600" b="0" i="0">
                <a:solidFill>
                  <a:schemeClr val="bg1">
                    <a:lumMod val="75000"/>
                  </a:schemeClr>
                </a:solidFill>
                <a:latin typeface="Futura Next Light" panose="020B04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duration : 45 mins</a:t>
            </a:r>
          </a:p>
        </p:txBody>
      </p:sp>
      <p:sp>
        <p:nvSpPr>
          <p:cNvPr id="39" name="Text Placeholder 16">
            <a:extLst>
              <a:ext uri="{FF2B5EF4-FFF2-40B4-BE49-F238E27FC236}">
                <a16:creationId xmlns:a16="http://schemas.microsoft.com/office/drawing/2014/main" id="{2F2CCE47-1376-2799-7C2B-8779C82E64FD}"/>
              </a:ext>
            </a:extLst>
          </p:cNvPr>
          <p:cNvSpPr>
            <a:spLocks noGrp="1"/>
          </p:cNvSpPr>
          <p:nvPr>
            <p:ph type="body" sz="quarter" idx="15" hasCustomPrompt="1"/>
          </p:nvPr>
        </p:nvSpPr>
        <p:spPr>
          <a:xfrm>
            <a:off x="1047641" y="6436190"/>
            <a:ext cx="5743468" cy="276999"/>
          </a:xfrm>
        </p:spPr>
        <p:txBody>
          <a:bodyPr>
            <a:noAutofit/>
          </a:bodyPr>
          <a:lstStyle>
            <a:lvl1pPr marL="0" indent="0">
              <a:buNone/>
              <a:defRPr sz="1600" b="0" i="0">
                <a:solidFill>
                  <a:schemeClr val="bg1">
                    <a:lumMod val="75000"/>
                  </a:schemeClr>
                </a:solidFill>
                <a:latin typeface="Futura Next Light" panose="020B04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session by: Chetan </a:t>
            </a:r>
            <a:r>
              <a:rPr lang="en-GB" err="1"/>
              <a:t>syal</a:t>
            </a:r>
            <a:r>
              <a:rPr lang="en-GB"/>
              <a:t>, Dhiraj more</a:t>
            </a:r>
          </a:p>
        </p:txBody>
      </p:sp>
    </p:spTree>
    <p:extLst>
      <p:ext uri="{BB962C8B-B14F-4D97-AF65-F5344CB8AC3E}">
        <p14:creationId xmlns:p14="http://schemas.microsoft.com/office/powerpoint/2010/main" val="2366520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14" name="Picture 13" descr="Background pattern&#10;&#10;Description automatically generated">
            <a:extLst>
              <a:ext uri="{FF2B5EF4-FFF2-40B4-BE49-F238E27FC236}">
                <a16:creationId xmlns:a16="http://schemas.microsoft.com/office/drawing/2014/main" id="{F73CDE49-CA03-5E9C-CC2E-9EB6E6FC0039}"/>
              </a:ext>
            </a:extLst>
          </p:cNvPr>
          <p:cNvPicPr>
            <a:picLocks noChangeAspect="1"/>
          </p:cNvPicPr>
          <p:nvPr userDrawn="1"/>
        </p:nvPicPr>
        <p:blipFill>
          <a:blip r:embed="rId2">
            <a:alphaModFix amt="6000"/>
          </a:blip>
          <a:stretch>
            <a:fillRect/>
          </a:stretch>
        </p:blipFill>
        <p:spPr>
          <a:xfrm>
            <a:off x="4076" y="0"/>
            <a:ext cx="15238413" cy="8563736"/>
          </a:xfrm>
          <a:prstGeom prst="rect">
            <a:avLst/>
          </a:prstGeom>
        </p:spPr>
      </p:pic>
      <p:pic>
        <p:nvPicPr>
          <p:cNvPr id="11" name="Picture 10" descr="Background pattern&#10;&#10;Description automatically generated">
            <a:extLst>
              <a:ext uri="{FF2B5EF4-FFF2-40B4-BE49-F238E27FC236}">
                <a16:creationId xmlns:a16="http://schemas.microsoft.com/office/drawing/2014/main" id="{0A5F7465-88CD-0202-E515-B3DC28B66F15}"/>
              </a:ext>
            </a:extLst>
          </p:cNvPr>
          <p:cNvPicPr>
            <a:picLocks noChangeAspect="1"/>
          </p:cNvPicPr>
          <p:nvPr userDrawn="1"/>
        </p:nvPicPr>
        <p:blipFill>
          <a:blip r:embed="rId2">
            <a:alphaModFix amt="6000"/>
          </a:blip>
          <a:stretch>
            <a:fillRect/>
          </a:stretch>
        </p:blipFill>
        <p:spPr>
          <a:xfrm>
            <a:off x="-1" y="7177"/>
            <a:ext cx="15238413" cy="8563736"/>
          </a:xfrm>
          <a:prstGeom prst="rect">
            <a:avLst/>
          </a:prstGeom>
        </p:spPr>
      </p:pic>
      <p:sp>
        <p:nvSpPr>
          <p:cNvPr id="2" name="Title 1"/>
          <p:cNvSpPr>
            <a:spLocks noGrp="1"/>
          </p:cNvSpPr>
          <p:nvPr>
            <p:ph type="title" hasCustomPrompt="1"/>
          </p:nvPr>
        </p:nvSpPr>
        <p:spPr>
          <a:xfrm>
            <a:off x="1047641" y="1047964"/>
            <a:ext cx="13266422" cy="1065005"/>
          </a:xfrm>
        </p:spPr>
        <p:txBody>
          <a:bodyPr anchor="t">
            <a:normAutofit/>
          </a:bodyPr>
          <a:lstStyle>
            <a:lvl1pPr>
              <a:defRPr sz="3200" b="0" i="0" u="sng">
                <a:latin typeface="Futura Next Book" panose="020B0502020204020303" pitchFamily="34" charset="77"/>
              </a:defRPr>
            </a:lvl1pPr>
          </a:lstStyle>
          <a:p>
            <a:r>
              <a:rPr lang="en-GB"/>
              <a:t>click to edit master title style</a:t>
            </a:r>
            <a:endParaRPr lang="en-US"/>
          </a:p>
        </p:txBody>
      </p:sp>
      <p:sp>
        <p:nvSpPr>
          <p:cNvPr id="3" name="Content Placeholder 2"/>
          <p:cNvSpPr>
            <a:spLocks noGrp="1"/>
          </p:cNvSpPr>
          <p:nvPr>
            <p:ph sz="half" idx="1"/>
          </p:nvPr>
        </p:nvSpPr>
        <p:spPr>
          <a:xfrm>
            <a:off x="1047641" y="2281609"/>
            <a:ext cx="6476326" cy="5438166"/>
          </a:xfrm>
        </p:spPr>
        <p:txBody>
          <a:bodyPr>
            <a:normAutofit/>
          </a:bodyPr>
          <a:lstStyle>
            <a:lvl1pPr>
              <a:defRPr sz="1600" b="0" i="0">
                <a:latin typeface="Futura Next Book" panose="020B0502020204020303" pitchFamily="34" charset="77"/>
              </a:defRPr>
            </a:lvl1pPr>
            <a:lvl2pPr>
              <a:defRPr sz="1400" b="0" i="0">
                <a:latin typeface="Futura Next Book" panose="020B0502020204020303" pitchFamily="34" charset="77"/>
              </a:defRPr>
            </a:lvl2pPr>
            <a:lvl3pPr>
              <a:defRPr sz="1200" b="0" i="0">
                <a:latin typeface="Futura Next Book" panose="020B0502020204020303" pitchFamily="34" charset="77"/>
              </a:defRPr>
            </a:lvl3pPr>
            <a:lvl4pPr>
              <a:defRPr sz="1200" b="0" i="0">
                <a:latin typeface="Futura Next Book" panose="020B0502020204020303" pitchFamily="34" charset="77"/>
              </a:defRPr>
            </a:lvl4pPr>
            <a:lvl5pPr>
              <a:defRPr sz="1200" b="0" i="0">
                <a:latin typeface="Futura Next Book" panose="020B0502020204020303" pitchFamily="34" charset="77"/>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Slide Number Placeholder 6"/>
          <p:cNvSpPr>
            <a:spLocks noGrp="1"/>
          </p:cNvSpPr>
          <p:nvPr>
            <p:ph type="sldNum" sz="quarter" idx="12"/>
          </p:nvPr>
        </p:nvSpPr>
        <p:spPr>
          <a:xfrm>
            <a:off x="11471045" y="7886430"/>
            <a:ext cx="3428643" cy="456322"/>
          </a:xfrm>
        </p:spPr>
        <p:txBody>
          <a:bodyPr/>
          <a:lstStyle>
            <a:lvl1pPr>
              <a:defRPr sz="1200" b="0" i="0">
                <a:solidFill>
                  <a:schemeClr val="tx1">
                    <a:lumMod val="85000"/>
                    <a:lumOff val="15000"/>
                  </a:schemeClr>
                </a:solidFill>
                <a:latin typeface="Futura Next Light" panose="020B0402020204020303" pitchFamily="34" charset="77"/>
              </a:defRPr>
            </a:lvl1pPr>
          </a:lstStyle>
          <a:p>
            <a:fld id="{51DC41D6-638F-0445-836B-B263E0D58B4B}" type="slidenum">
              <a:rPr lang="en-US" smtClean="0"/>
              <a:pPr/>
              <a:t>‹#›</a:t>
            </a:fld>
            <a:endParaRPr lang="en-US"/>
          </a:p>
        </p:txBody>
      </p:sp>
      <p:sp>
        <p:nvSpPr>
          <p:cNvPr id="8" name="Rectangle 7">
            <a:extLst>
              <a:ext uri="{FF2B5EF4-FFF2-40B4-BE49-F238E27FC236}">
                <a16:creationId xmlns:a16="http://schemas.microsoft.com/office/drawing/2014/main" id="{11533707-37B2-CB5C-C219-B928A1723660}"/>
              </a:ext>
            </a:extLst>
          </p:cNvPr>
          <p:cNvSpPr/>
          <p:nvPr userDrawn="1"/>
        </p:nvSpPr>
        <p:spPr>
          <a:xfrm>
            <a:off x="0" y="0"/>
            <a:ext cx="246580" cy="8570913"/>
          </a:xfrm>
          <a:prstGeom prst="rect">
            <a:avLst/>
          </a:prstGeom>
          <a:solidFill>
            <a:srgbClr val="FF7B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140E5AFE-8E1A-524D-399D-CBDF31DAFD7A}"/>
              </a:ext>
            </a:extLst>
          </p:cNvPr>
          <p:cNvSpPr>
            <a:spLocks noGrp="1"/>
          </p:cNvSpPr>
          <p:nvPr>
            <p:ph sz="half" idx="13"/>
          </p:nvPr>
        </p:nvSpPr>
        <p:spPr>
          <a:xfrm>
            <a:off x="7837737" y="2281609"/>
            <a:ext cx="6476326" cy="5438166"/>
          </a:xfrm>
        </p:spPr>
        <p:txBody>
          <a:bodyPr>
            <a:normAutofit/>
          </a:bodyPr>
          <a:lstStyle>
            <a:lvl1pPr>
              <a:defRPr sz="1600" b="0" i="0">
                <a:latin typeface="Futura Next Book" panose="020B0502020204020303" pitchFamily="34" charset="77"/>
              </a:defRPr>
            </a:lvl1pPr>
            <a:lvl2pPr>
              <a:defRPr sz="1400" b="0" i="0">
                <a:latin typeface="Futura Next Book" panose="020B0502020204020303" pitchFamily="34" charset="77"/>
              </a:defRPr>
            </a:lvl2pPr>
            <a:lvl3pPr>
              <a:defRPr sz="1200" b="0" i="0">
                <a:latin typeface="Futura Next Book" panose="020B0502020204020303" pitchFamily="34" charset="77"/>
              </a:defRPr>
            </a:lvl3pPr>
            <a:lvl4pPr>
              <a:defRPr sz="1200" b="0" i="0">
                <a:latin typeface="Futura Next Book" panose="020B0502020204020303" pitchFamily="34" charset="77"/>
              </a:defRPr>
            </a:lvl4pPr>
            <a:lvl5pPr>
              <a:defRPr sz="1200" b="0" i="0">
                <a:latin typeface="Futura Next Book" panose="020B0502020204020303" pitchFamily="34" charset="77"/>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Text Placeholder 16">
            <a:extLst>
              <a:ext uri="{FF2B5EF4-FFF2-40B4-BE49-F238E27FC236}">
                <a16:creationId xmlns:a16="http://schemas.microsoft.com/office/drawing/2014/main" id="{D03368E4-5E28-5A54-61CB-863B7ABC5515}"/>
              </a:ext>
            </a:extLst>
          </p:cNvPr>
          <p:cNvSpPr>
            <a:spLocks noGrp="1"/>
          </p:cNvSpPr>
          <p:nvPr>
            <p:ph type="body" sz="quarter" idx="14" hasCustomPrompt="1"/>
          </p:nvPr>
        </p:nvSpPr>
        <p:spPr>
          <a:xfrm>
            <a:off x="1047639" y="435591"/>
            <a:ext cx="5743468" cy="288925"/>
          </a:xfrm>
        </p:spPr>
        <p:txBody>
          <a:bodyPr>
            <a:noAutofit/>
          </a:bodyPr>
          <a:lstStyle>
            <a:lvl1pPr marL="0" indent="0">
              <a:buNone/>
              <a:defRPr sz="1800" b="0" i="0">
                <a:latin typeface="Futura Next Book" panose="020B05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course title goes ere</a:t>
            </a:r>
          </a:p>
        </p:txBody>
      </p:sp>
    </p:spTree>
    <p:extLst>
      <p:ext uri="{BB962C8B-B14F-4D97-AF65-F5344CB8AC3E}">
        <p14:creationId xmlns:p14="http://schemas.microsoft.com/office/powerpoint/2010/main" val="4100995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8B5409AF-39AF-232F-4C9D-882A53DFE384}"/>
              </a:ext>
            </a:extLst>
          </p:cNvPr>
          <p:cNvPicPr>
            <a:picLocks noChangeAspect="1"/>
          </p:cNvPicPr>
          <p:nvPr userDrawn="1"/>
        </p:nvPicPr>
        <p:blipFill>
          <a:blip r:embed="rId2">
            <a:alphaModFix amt="6000"/>
          </a:blip>
          <a:stretch>
            <a:fillRect/>
          </a:stretch>
        </p:blipFill>
        <p:spPr>
          <a:xfrm>
            <a:off x="4076" y="0"/>
            <a:ext cx="15238413" cy="8563736"/>
          </a:xfrm>
          <a:prstGeom prst="rect">
            <a:avLst/>
          </a:prstGeom>
        </p:spPr>
      </p:pic>
      <p:sp>
        <p:nvSpPr>
          <p:cNvPr id="2" name="Title 1"/>
          <p:cNvSpPr>
            <a:spLocks noGrp="1"/>
          </p:cNvSpPr>
          <p:nvPr>
            <p:ph type="title" hasCustomPrompt="1"/>
          </p:nvPr>
        </p:nvSpPr>
        <p:spPr>
          <a:xfrm>
            <a:off x="1047638" y="945224"/>
            <a:ext cx="13143131" cy="1006866"/>
          </a:xfrm>
        </p:spPr>
        <p:txBody>
          <a:bodyPr>
            <a:normAutofit/>
          </a:bodyPr>
          <a:lstStyle>
            <a:lvl1pPr>
              <a:defRPr sz="3600" b="0" i="0" u="sng">
                <a:latin typeface="Futura Next Book" panose="020B0502020204020303" pitchFamily="34" charset="77"/>
              </a:defRPr>
            </a:lvl1pPr>
          </a:lstStyle>
          <a:p>
            <a:r>
              <a:rPr lang="en-GB"/>
              <a:t>course module </a:t>
            </a:r>
            <a:r>
              <a:rPr lang="en-GB" err="1"/>
              <a:t>tite</a:t>
            </a:r>
            <a:endParaRPr lang="en-US"/>
          </a:p>
        </p:txBody>
      </p:sp>
      <p:sp>
        <p:nvSpPr>
          <p:cNvPr id="3" name="Content Placeholder 2"/>
          <p:cNvSpPr>
            <a:spLocks noGrp="1"/>
          </p:cNvSpPr>
          <p:nvPr>
            <p:ph idx="1"/>
          </p:nvPr>
        </p:nvSpPr>
        <p:spPr>
          <a:xfrm>
            <a:off x="1047638" y="2095929"/>
            <a:ext cx="13143131" cy="5272906"/>
          </a:xfrm>
        </p:spPr>
        <p:txBody>
          <a:bodyPr>
            <a:normAutofit/>
          </a:bodyPr>
          <a:lstStyle>
            <a:lvl1pPr>
              <a:defRPr sz="1800" b="0" i="0">
                <a:latin typeface="Futura Next Book" panose="020B0502020204020303" pitchFamily="34" charset="77"/>
              </a:defRPr>
            </a:lvl1pPr>
            <a:lvl2pPr>
              <a:defRPr sz="1600" b="0" i="0">
                <a:latin typeface="Futura Next Book" panose="020B0502020204020303" pitchFamily="34" charset="77"/>
              </a:defRPr>
            </a:lvl2pPr>
            <a:lvl3pPr>
              <a:defRPr sz="1400" b="0" i="0">
                <a:latin typeface="Futura Next Book" panose="020B0502020204020303" pitchFamily="34" charset="77"/>
              </a:defRPr>
            </a:lvl3pPr>
            <a:lvl4pPr>
              <a:defRPr sz="1200" b="0" i="0">
                <a:latin typeface="Futura Next Book" panose="020B0502020204020303" pitchFamily="34" charset="77"/>
              </a:defRPr>
            </a:lvl4pPr>
            <a:lvl5pPr>
              <a:defRPr sz="1200" b="0" i="0">
                <a:latin typeface="Futura Next Book" panose="020B0502020204020303" pitchFamily="34" charset="77"/>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11460772" y="7888415"/>
            <a:ext cx="3428643" cy="460294"/>
          </a:xfrm>
        </p:spPr>
        <p:txBody>
          <a:bodyPr/>
          <a:lstStyle/>
          <a:p>
            <a:fld id="{51DC41D6-638F-0445-836B-B263E0D58B4B}" type="slidenum">
              <a:rPr lang="en-US" smtClean="0"/>
              <a:t>‹#›</a:t>
            </a:fld>
            <a:endParaRPr lang="en-US"/>
          </a:p>
        </p:txBody>
      </p:sp>
      <p:sp>
        <p:nvSpPr>
          <p:cNvPr id="8" name="Rectangle 7">
            <a:extLst>
              <a:ext uri="{FF2B5EF4-FFF2-40B4-BE49-F238E27FC236}">
                <a16:creationId xmlns:a16="http://schemas.microsoft.com/office/drawing/2014/main" id="{BA7C1BB6-788C-8ED3-FDA3-FCD2349B9F1F}"/>
              </a:ext>
            </a:extLst>
          </p:cNvPr>
          <p:cNvSpPr/>
          <p:nvPr userDrawn="1"/>
        </p:nvSpPr>
        <p:spPr>
          <a:xfrm>
            <a:off x="0" y="0"/>
            <a:ext cx="246580" cy="8570913"/>
          </a:xfrm>
          <a:prstGeom prst="rect">
            <a:avLst/>
          </a:prstGeom>
          <a:solidFill>
            <a:srgbClr val="FF7B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a:extLst>
              <a:ext uri="{FF2B5EF4-FFF2-40B4-BE49-F238E27FC236}">
                <a16:creationId xmlns:a16="http://schemas.microsoft.com/office/drawing/2014/main" id="{458A2B94-0213-22A2-F75E-776F45D7641B}"/>
              </a:ext>
            </a:extLst>
          </p:cNvPr>
          <p:cNvSpPr>
            <a:spLocks noGrp="1"/>
          </p:cNvSpPr>
          <p:nvPr>
            <p:ph type="body" sz="quarter" idx="13" hasCustomPrompt="1"/>
          </p:nvPr>
        </p:nvSpPr>
        <p:spPr>
          <a:xfrm>
            <a:off x="1047639" y="435591"/>
            <a:ext cx="5743468" cy="288925"/>
          </a:xfrm>
        </p:spPr>
        <p:txBody>
          <a:bodyPr>
            <a:noAutofit/>
          </a:bodyPr>
          <a:lstStyle>
            <a:lvl1pPr marL="0" indent="0">
              <a:buNone/>
              <a:defRPr sz="1800" b="0" i="0">
                <a:latin typeface="Futura Next Book" panose="020B05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course title goes ere</a:t>
            </a:r>
          </a:p>
        </p:txBody>
      </p:sp>
      <p:sp>
        <p:nvSpPr>
          <p:cNvPr id="20" name="TextBox 19">
            <a:extLst>
              <a:ext uri="{FF2B5EF4-FFF2-40B4-BE49-F238E27FC236}">
                <a16:creationId xmlns:a16="http://schemas.microsoft.com/office/drawing/2014/main" id="{5FEC45EC-1914-4F42-86BB-68892BEC7F3F}"/>
              </a:ext>
            </a:extLst>
          </p:cNvPr>
          <p:cNvSpPr txBox="1"/>
          <p:nvPr userDrawn="1"/>
        </p:nvSpPr>
        <p:spPr>
          <a:xfrm>
            <a:off x="946634" y="7980062"/>
            <a:ext cx="7621858" cy="276999"/>
          </a:xfrm>
          <a:prstGeom prst="rect">
            <a:avLst/>
          </a:prstGeom>
          <a:noFill/>
        </p:spPr>
        <p:txBody>
          <a:bodyPr wrap="square">
            <a:spAutoFit/>
          </a:bodyPr>
          <a:lstStyle/>
          <a:p>
            <a:pPr algn="l"/>
            <a:r>
              <a:rPr lang="en-IN" sz="1200" b="0" i="0">
                <a:solidFill>
                  <a:schemeClr val="tx1">
                    <a:lumMod val="85000"/>
                    <a:lumOff val="15000"/>
                  </a:schemeClr>
                </a:solidFill>
                <a:latin typeface="Futura Next Light" panose="020B0402020204020303" pitchFamily="34" charset="77"/>
              </a:rPr>
              <a:t>boot camp . India experience studio</a:t>
            </a:r>
          </a:p>
        </p:txBody>
      </p:sp>
    </p:spTree>
    <p:extLst>
      <p:ext uri="{BB962C8B-B14F-4D97-AF65-F5344CB8AC3E}">
        <p14:creationId xmlns:p14="http://schemas.microsoft.com/office/powerpoint/2010/main" val="16137090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8B5409AF-39AF-232F-4C9D-882A53DFE384}"/>
              </a:ext>
            </a:extLst>
          </p:cNvPr>
          <p:cNvPicPr>
            <a:picLocks noChangeAspect="1"/>
          </p:cNvPicPr>
          <p:nvPr userDrawn="1"/>
        </p:nvPicPr>
        <p:blipFill>
          <a:blip r:embed="rId2">
            <a:alphaModFix amt="6000"/>
          </a:blip>
          <a:stretch>
            <a:fillRect/>
          </a:stretch>
        </p:blipFill>
        <p:spPr>
          <a:xfrm>
            <a:off x="4076" y="0"/>
            <a:ext cx="15238413" cy="8563736"/>
          </a:xfrm>
          <a:prstGeom prst="rect">
            <a:avLst/>
          </a:prstGeom>
        </p:spPr>
      </p:pic>
      <p:sp>
        <p:nvSpPr>
          <p:cNvPr id="2" name="Title 1"/>
          <p:cNvSpPr>
            <a:spLocks noGrp="1"/>
          </p:cNvSpPr>
          <p:nvPr>
            <p:ph type="title" hasCustomPrompt="1"/>
          </p:nvPr>
        </p:nvSpPr>
        <p:spPr>
          <a:xfrm>
            <a:off x="1047638" y="945224"/>
            <a:ext cx="13143131" cy="1006866"/>
          </a:xfrm>
        </p:spPr>
        <p:txBody>
          <a:bodyPr>
            <a:normAutofit/>
          </a:bodyPr>
          <a:lstStyle>
            <a:lvl1pPr>
              <a:defRPr sz="3600" b="0" i="0" u="sng">
                <a:latin typeface="Futura Next Book" panose="020B0502020204020303" pitchFamily="34" charset="77"/>
              </a:defRPr>
            </a:lvl1pPr>
          </a:lstStyle>
          <a:p>
            <a:r>
              <a:rPr lang="en-GB"/>
              <a:t>course module </a:t>
            </a:r>
            <a:r>
              <a:rPr lang="en-GB" err="1"/>
              <a:t>tite</a:t>
            </a:r>
            <a:endParaRPr lang="en-US"/>
          </a:p>
        </p:txBody>
      </p:sp>
      <p:sp>
        <p:nvSpPr>
          <p:cNvPr id="3" name="Content Placeholder 2"/>
          <p:cNvSpPr>
            <a:spLocks noGrp="1"/>
          </p:cNvSpPr>
          <p:nvPr>
            <p:ph idx="1"/>
          </p:nvPr>
        </p:nvSpPr>
        <p:spPr>
          <a:xfrm>
            <a:off x="1047638" y="2258695"/>
            <a:ext cx="7356623" cy="5110139"/>
          </a:xfrm>
        </p:spPr>
        <p:txBody>
          <a:bodyPr>
            <a:normAutofit/>
          </a:bodyPr>
          <a:lstStyle>
            <a:lvl1pPr>
              <a:defRPr sz="1800" b="0" i="0">
                <a:latin typeface="Futura Next Book" panose="020B0502020204020303" pitchFamily="34" charset="77"/>
              </a:defRPr>
            </a:lvl1pPr>
            <a:lvl2pPr>
              <a:defRPr sz="1600" b="0" i="0">
                <a:latin typeface="Futura Next Book" panose="020B0502020204020303" pitchFamily="34" charset="77"/>
              </a:defRPr>
            </a:lvl2pPr>
            <a:lvl3pPr>
              <a:defRPr sz="1400" b="0" i="0">
                <a:latin typeface="Futura Next Book" panose="020B0502020204020303" pitchFamily="34" charset="77"/>
              </a:defRPr>
            </a:lvl3pPr>
            <a:lvl4pPr>
              <a:defRPr sz="1200" b="0" i="0">
                <a:latin typeface="Futura Next Book" panose="020B0502020204020303" pitchFamily="34" charset="77"/>
              </a:defRPr>
            </a:lvl4pPr>
            <a:lvl5pPr>
              <a:defRPr sz="1200" b="0" i="0">
                <a:latin typeface="Futura Next Book" panose="020B0502020204020303" pitchFamily="34" charset="77"/>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11460772" y="7888415"/>
            <a:ext cx="3428643" cy="460294"/>
          </a:xfrm>
        </p:spPr>
        <p:txBody>
          <a:bodyPr/>
          <a:lstStyle/>
          <a:p>
            <a:fld id="{51DC41D6-638F-0445-836B-B263E0D58B4B}" type="slidenum">
              <a:rPr lang="en-US" smtClean="0"/>
              <a:t>‹#›</a:t>
            </a:fld>
            <a:endParaRPr lang="en-US"/>
          </a:p>
        </p:txBody>
      </p:sp>
      <p:sp>
        <p:nvSpPr>
          <p:cNvPr id="8" name="Rectangle 7">
            <a:extLst>
              <a:ext uri="{FF2B5EF4-FFF2-40B4-BE49-F238E27FC236}">
                <a16:creationId xmlns:a16="http://schemas.microsoft.com/office/drawing/2014/main" id="{BA7C1BB6-788C-8ED3-FDA3-FCD2349B9F1F}"/>
              </a:ext>
            </a:extLst>
          </p:cNvPr>
          <p:cNvSpPr/>
          <p:nvPr userDrawn="1"/>
        </p:nvSpPr>
        <p:spPr>
          <a:xfrm>
            <a:off x="0" y="0"/>
            <a:ext cx="246580" cy="8570913"/>
          </a:xfrm>
          <a:prstGeom prst="rect">
            <a:avLst/>
          </a:prstGeom>
          <a:solidFill>
            <a:srgbClr val="FF7B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a:extLst>
              <a:ext uri="{FF2B5EF4-FFF2-40B4-BE49-F238E27FC236}">
                <a16:creationId xmlns:a16="http://schemas.microsoft.com/office/drawing/2014/main" id="{458A2B94-0213-22A2-F75E-776F45D7641B}"/>
              </a:ext>
            </a:extLst>
          </p:cNvPr>
          <p:cNvSpPr>
            <a:spLocks noGrp="1"/>
          </p:cNvSpPr>
          <p:nvPr>
            <p:ph type="body" sz="quarter" idx="13" hasCustomPrompt="1"/>
          </p:nvPr>
        </p:nvSpPr>
        <p:spPr>
          <a:xfrm>
            <a:off x="1047639" y="435591"/>
            <a:ext cx="5743468" cy="288925"/>
          </a:xfrm>
        </p:spPr>
        <p:txBody>
          <a:bodyPr>
            <a:noAutofit/>
          </a:bodyPr>
          <a:lstStyle>
            <a:lvl1pPr marL="0" indent="0">
              <a:buNone/>
              <a:defRPr sz="1800" b="0" i="0">
                <a:latin typeface="Futura Next Book" panose="020B05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Course title goes ere</a:t>
            </a:r>
          </a:p>
        </p:txBody>
      </p:sp>
      <p:sp>
        <p:nvSpPr>
          <p:cNvPr id="10" name="Picture Placeholder 9">
            <a:extLst>
              <a:ext uri="{FF2B5EF4-FFF2-40B4-BE49-F238E27FC236}">
                <a16:creationId xmlns:a16="http://schemas.microsoft.com/office/drawing/2014/main" id="{FF16B62E-3195-20B2-7204-E02D51EF869C}"/>
              </a:ext>
            </a:extLst>
          </p:cNvPr>
          <p:cNvSpPr>
            <a:spLocks noGrp="1"/>
          </p:cNvSpPr>
          <p:nvPr>
            <p:ph type="pic" sz="quarter" idx="14"/>
          </p:nvPr>
        </p:nvSpPr>
        <p:spPr>
          <a:xfrm>
            <a:off x="8689757" y="2273536"/>
            <a:ext cx="5774076" cy="5110139"/>
          </a:xfrm>
        </p:spPr>
        <p:txBody>
          <a:bodyPr/>
          <a:lstStyle>
            <a:lvl1pPr marL="0" indent="0">
              <a:buNone/>
              <a:defRPr/>
            </a:lvl1pPr>
          </a:lstStyle>
          <a:p>
            <a:endParaRPr lang="en-US"/>
          </a:p>
        </p:txBody>
      </p:sp>
      <p:sp>
        <p:nvSpPr>
          <p:cNvPr id="11" name="TextBox 10">
            <a:extLst>
              <a:ext uri="{FF2B5EF4-FFF2-40B4-BE49-F238E27FC236}">
                <a16:creationId xmlns:a16="http://schemas.microsoft.com/office/drawing/2014/main" id="{0BA592A5-8BA7-DAC2-01B2-AB97F3A35C87}"/>
              </a:ext>
            </a:extLst>
          </p:cNvPr>
          <p:cNvSpPr txBox="1"/>
          <p:nvPr userDrawn="1"/>
        </p:nvSpPr>
        <p:spPr>
          <a:xfrm>
            <a:off x="946634" y="7980062"/>
            <a:ext cx="7621858" cy="276999"/>
          </a:xfrm>
          <a:prstGeom prst="rect">
            <a:avLst/>
          </a:prstGeom>
          <a:noFill/>
        </p:spPr>
        <p:txBody>
          <a:bodyPr wrap="square">
            <a:spAutoFit/>
          </a:bodyPr>
          <a:lstStyle/>
          <a:p>
            <a:pPr algn="l"/>
            <a:r>
              <a:rPr lang="en-IN" sz="1200" b="0" i="0">
                <a:solidFill>
                  <a:schemeClr val="tx1">
                    <a:lumMod val="85000"/>
                    <a:lumOff val="15000"/>
                  </a:schemeClr>
                </a:solidFill>
                <a:latin typeface="Futura Next Light" panose="020B0402020204020303" pitchFamily="34" charset="77"/>
              </a:rPr>
              <a:t>boot camp . India experience studio</a:t>
            </a:r>
          </a:p>
        </p:txBody>
      </p:sp>
    </p:spTree>
    <p:extLst>
      <p:ext uri="{BB962C8B-B14F-4D97-AF65-F5344CB8AC3E}">
        <p14:creationId xmlns:p14="http://schemas.microsoft.com/office/powerpoint/2010/main" val="2754632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8B5409AF-39AF-232F-4C9D-882A53DFE384}"/>
              </a:ext>
            </a:extLst>
          </p:cNvPr>
          <p:cNvPicPr>
            <a:picLocks noChangeAspect="1"/>
          </p:cNvPicPr>
          <p:nvPr userDrawn="1"/>
        </p:nvPicPr>
        <p:blipFill>
          <a:blip r:embed="rId2">
            <a:alphaModFix amt="6000"/>
          </a:blip>
          <a:stretch>
            <a:fillRect/>
          </a:stretch>
        </p:blipFill>
        <p:spPr>
          <a:xfrm>
            <a:off x="4076" y="0"/>
            <a:ext cx="15238413" cy="8563736"/>
          </a:xfrm>
          <a:prstGeom prst="rect">
            <a:avLst/>
          </a:prstGeom>
        </p:spPr>
      </p:pic>
      <p:sp>
        <p:nvSpPr>
          <p:cNvPr id="2" name="Title 1"/>
          <p:cNvSpPr>
            <a:spLocks noGrp="1"/>
          </p:cNvSpPr>
          <p:nvPr>
            <p:ph type="title" hasCustomPrompt="1"/>
          </p:nvPr>
        </p:nvSpPr>
        <p:spPr>
          <a:xfrm>
            <a:off x="1047639" y="1744020"/>
            <a:ext cx="5938789" cy="5110139"/>
          </a:xfrm>
        </p:spPr>
        <p:txBody>
          <a:bodyPr anchor="t">
            <a:normAutofit/>
          </a:bodyPr>
          <a:lstStyle>
            <a:lvl1pPr>
              <a:defRPr sz="6000" b="0" i="0" u="sng">
                <a:latin typeface="Futura Next Book" panose="020B0502020204020303" pitchFamily="34" charset="77"/>
              </a:defRPr>
            </a:lvl1pPr>
          </a:lstStyle>
          <a:p>
            <a:r>
              <a:rPr lang="en-GB"/>
              <a:t>at the end of this session:</a:t>
            </a:r>
            <a:endParaRPr lang="en-US"/>
          </a:p>
        </p:txBody>
      </p:sp>
      <p:sp>
        <p:nvSpPr>
          <p:cNvPr id="3" name="Content Placeholder 2"/>
          <p:cNvSpPr>
            <a:spLocks noGrp="1"/>
          </p:cNvSpPr>
          <p:nvPr>
            <p:ph idx="1"/>
          </p:nvPr>
        </p:nvSpPr>
        <p:spPr>
          <a:xfrm>
            <a:off x="7787487" y="1705573"/>
            <a:ext cx="6285545" cy="5110139"/>
          </a:xfrm>
        </p:spPr>
        <p:txBody>
          <a:bodyPr>
            <a:normAutofit/>
          </a:bodyPr>
          <a:lstStyle>
            <a:lvl1pPr>
              <a:defRPr sz="1800" b="0" i="0">
                <a:latin typeface="Futura Next Light" panose="020B0402020204020303" pitchFamily="34" charset="77"/>
              </a:defRPr>
            </a:lvl1pPr>
            <a:lvl2pPr>
              <a:defRPr sz="1600" b="0" i="0">
                <a:latin typeface="Futura Next Light" panose="020B0402020204020303" pitchFamily="34" charset="77"/>
              </a:defRPr>
            </a:lvl2pPr>
            <a:lvl3pPr>
              <a:defRPr sz="1400" b="0" i="0">
                <a:latin typeface="Futura Next Light" panose="020B0402020204020303" pitchFamily="34" charset="77"/>
              </a:defRPr>
            </a:lvl3pPr>
            <a:lvl4pPr>
              <a:defRPr sz="1200" b="0" i="0">
                <a:latin typeface="Futura Next Light" panose="020B0402020204020303" pitchFamily="34" charset="77"/>
              </a:defRPr>
            </a:lvl4pPr>
            <a:lvl5pPr>
              <a:defRPr sz="1200" b="0" i="0">
                <a:latin typeface="Futura Next Light" panose="020B0402020204020303" pitchFamily="34" charset="77"/>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11460772" y="7888415"/>
            <a:ext cx="3428643" cy="460294"/>
          </a:xfrm>
        </p:spPr>
        <p:txBody>
          <a:bodyPr/>
          <a:lstStyle/>
          <a:p>
            <a:fld id="{51DC41D6-638F-0445-836B-B263E0D58B4B}" type="slidenum">
              <a:rPr lang="en-US" smtClean="0"/>
              <a:t>‹#›</a:t>
            </a:fld>
            <a:endParaRPr lang="en-US"/>
          </a:p>
        </p:txBody>
      </p:sp>
      <p:sp>
        <p:nvSpPr>
          <p:cNvPr id="8" name="Rectangle 7">
            <a:extLst>
              <a:ext uri="{FF2B5EF4-FFF2-40B4-BE49-F238E27FC236}">
                <a16:creationId xmlns:a16="http://schemas.microsoft.com/office/drawing/2014/main" id="{BA7C1BB6-788C-8ED3-FDA3-FCD2349B9F1F}"/>
              </a:ext>
            </a:extLst>
          </p:cNvPr>
          <p:cNvSpPr/>
          <p:nvPr userDrawn="1"/>
        </p:nvSpPr>
        <p:spPr>
          <a:xfrm>
            <a:off x="0" y="0"/>
            <a:ext cx="246580" cy="8570913"/>
          </a:xfrm>
          <a:prstGeom prst="rect">
            <a:avLst/>
          </a:prstGeom>
          <a:solidFill>
            <a:srgbClr val="FF7B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a:extLst>
              <a:ext uri="{FF2B5EF4-FFF2-40B4-BE49-F238E27FC236}">
                <a16:creationId xmlns:a16="http://schemas.microsoft.com/office/drawing/2014/main" id="{458A2B94-0213-22A2-F75E-776F45D7641B}"/>
              </a:ext>
            </a:extLst>
          </p:cNvPr>
          <p:cNvSpPr>
            <a:spLocks noGrp="1"/>
          </p:cNvSpPr>
          <p:nvPr>
            <p:ph type="body" sz="quarter" idx="13" hasCustomPrompt="1"/>
          </p:nvPr>
        </p:nvSpPr>
        <p:spPr>
          <a:xfrm>
            <a:off x="1047639" y="435591"/>
            <a:ext cx="5743468" cy="288925"/>
          </a:xfrm>
        </p:spPr>
        <p:txBody>
          <a:bodyPr>
            <a:noAutofit/>
          </a:bodyPr>
          <a:lstStyle>
            <a:lvl1pPr marL="0" indent="0">
              <a:buNone/>
              <a:defRPr sz="1800" b="0" i="0">
                <a:latin typeface="Futura Next Book" panose="020B05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Course title goes ere</a:t>
            </a:r>
          </a:p>
        </p:txBody>
      </p:sp>
      <p:sp>
        <p:nvSpPr>
          <p:cNvPr id="11" name="TextBox 10">
            <a:extLst>
              <a:ext uri="{FF2B5EF4-FFF2-40B4-BE49-F238E27FC236}">
                <a16:creationId xmlns:a16="http://schemas.microsoft.com/office/drawing/2014/main" id="{0BA592A5-8BA7-DAC2-01B2-AB97F3A35C87}"/>
              </a:ext>
            </a:extLst>
          </p:cNvPr>
          <p:cNvSpPr txBox="1"/>
          <p:nvPr userDrawn="1"/>
        </p:nvSpPr>
        <p:spPr>
          <a:xfrm>
            <a:off x="946634" y="7980062"/>
            <a:ext cx="7621858" cy="276999"/>
          </a:xfrm>
          <a:prstGeom prst="rect">
            <a:avLst/>
          </a:prstGeom>
          <a:noFill/>
        </p:spPr>
        <p:txBody>
          <a:bodyPr wrap="square">
            <a:spAutoFit/>
          </a:bodyPr>
          <a:lstStyle/>
          <a:p>
            <a:pPr algn="l"/>
            <a:r>
              <a:rPr lang="en-IN" sz="1200" b="0" i="0">
                <a:solidFill>
                  <a:schemeClr val="tx1">
                    <a:lumMod val="85000"/>
                    <a:lumOff val="15000"/>
                  </a:schemeClr>
                </a:solidFill>
                <a:latin typeface="Futura Next Light" panose="020B0402020204020303" pitchFamily="34" charset="77"/>
              </a:rPr>
              <a:t>boot camp . India experience studio</a:t>
            </a:r>
          </a:p>
        </p:txBody>
      </p:sp>
    </p:spTree>
    <p:extLst>
      <p:ext uri="{BB962C8B-B14F-4D97-AF65-F5344CB8AC3E}">
        <p14:creationId xmlns:p14="http://schemas.microsoft.com/office/powerpoint/2010/main" val="2755978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rgbClr val="141414"/>
        </a:soli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C2D0C8BB-8A7C-0796-DD6E-549A64076526}"/>
              </a:ext>
            </a:extLst>
          </p:cNvPr>
          <p:cNvPicPr>
            <a:picLocks noChangeAspect="1"/>
          </p:cNvPicPr>
          <p:nvPr userDrawn="1"/>
        </p:nvPicPr>
        <p:blipFill>
          <a:blip r:embed="rId2">
            <a:alphaModFix amt="11000"/>
          </a:blip>
          <a:stretch>
            <a:fillRect/>
          </a:stretch>
        </p:blipFill>
        <p:spPr>
          <a:xfrm>
            <a:off x="4076" y="0"/>
            <a:ext cx="15238413" cy="8563736"/>
          </a:xfrm>
          <a:prstGeom prst="rect">
            <a:avLst/>
          </a:prstGeom>
        </p:spPr>
      </p:pic>
      <p:sp>
        <p:nvSpPr>
          <p:cNvPr id="6" name="Slide Number Placeholder 5"/>
          <p:cNvSpPr>
            <a:spLocks noGrp="1"/>
          </p:cNvSpPr>
          <p:nvPr>
            <p:ph type="sldNum" sz="quarter" idx="12"/>
          </p:nvPr>
        </p:nvSpPr>
        <p:spPr>
          <a:xfrm>
            <a:off x="11263933" y="7943967"/>
            <a:ext cx="3428643" cy="456322"/>
          </a:xfrm>
        </p:spPr>
        <p:txBody>
          <a:bodyPr/>
          <a:lstStyle>
            <a:lvl1pPr>
              <a:defRPr sz="1100" b="0" i="0">
                <a:solidFill>
                  <a:schemeClr val="bg1"/>
                </a:solidFill>
                <a:latin typeface="Futura Next Light" panose="020B0402020204020303" pitchFamily="34" charset="77"/>
              </a:defRPr>
            </a:lvl1pPr>
          </a:lstStyle>
          <a:p>
            <a:fld id="{51DC41D6-638F-0445-836B-B263E0D58B4B}" type="slidenum">
              <a:rPr lang="en-US" smtClean="0"/>
              <a:pPr/>
              <a:t>‹#›</a:t>
            </a:fld>
            <a:endParaRPr lang="en-US"/>
          </a:p>
        </p:txBody>
      </p:sp>
      <p:pic>
        <p:nvPicPr>
          <p:cNvPr id="14" name="Picture 13">
            <a:extLst>
              <a:ext uri="{FF2B5EF4-FFF2-40B4-BE49-F238E27FC236}">
                <a16:creationId xmlns:a16="http://schemas.microsoft.com/office/drawing/2014/main" id="{1A43FCC6-9524-B6C6-CAF2-866B15D59047}"/>
              </a:ext>
            </a:extLst>
          </p:cNvPr>
          <p:cNvPicPr>
            <a:picLocks noChangeAspect="1"/>
          </p:cNvPicPr>
          <p:nvPr userDrawn="1"/>
        </p:nvPicPr>
        <p:blipFill>
          <a:blip r:embed="rId3"/>
          <a:stretch>
            <a:fillRect/>
          </a:stretch>
        </p:blipFill>
        <p:spPr>
          <a:xfrm>
            <a:off x="5710189" y="5777345"/>
            <a:ext cx="3251568" cy="2340000"/>
          </a:xfrm>
          <a:prstGeom prst="rect">
            <a:avLst/>
          </a:prstGeom>
        </p:spPr>
      </p:pic>
      <p:sp>
        <p:nvSpPr>
          <p:cNvPr id="15" name="Rounded Rectangle 14">
            <a:extLst>
              <a:ext uri="{FF2B5EF4-FFF2-40B4-BE49-F238E27FC236}">
                <a16:creationId xmlns:a16="http://schemas.microsoft.com/office/drawing/2014/main" id="{5C4CED9B-1F91-4D21-B2E2-DB1A2E7EC235}"/>
              </a:ext>
            </a:extLst>
          </p:cNvPr>
          <p:cNvSpPr/>
          <p:nvPr userDrawn="1"/>
        </p:nvSpPr>
        <p:spPr>
          <a:xfrm>
            <a:off x="1008280" y="1048214"/>
            <a:ext cx="1768374" cy="446049"/>
          </a:xfrm>
          <a:prstGeom prst="roundRect">
            <a:avLst>
              <a:gd name="adj" fmla="val 50000"/>
            </a:avLst>
          </a:prstGeom>
          <a:solidFill>
            <a:srgbClr val="FFE0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132A485-BA22-6580-4159-1FB84844580C}"/>
              </a:ext>
            </a:extLst>
          </p:cNvPr>
          <p:cNvSpPr txBox="1"/>
          <p:nvPr userDrawn="1"/>
        </p:nvSpPr>
        <p:spPr>
          <a:xfrm>
            <a:off x="1181945" y="1101961"/>
            <a:ext cx="1483196" cy="307777"/>
          </a:xfrm>
          <a:prstGeom prst="rect">
            <a:avLst/>
          </a:prstGeom>
          <a:noFill/>
        </p:spPr>
        <p:txBody>
          <a:bodyPr wrap="square">
            <a:spAutoFit/>
          </a:bodyPr>
          <a:lstStyle/>
          <a:p>
            <a:pPr algn="ctr"/>
            <a:r>
              <a:rPr lang="en-IN" sz="1400" b="0" i="0" kern="0" baseline="0">
                <a:solidFill>
                  <a:srgbClr val="000000"/>
                </a:solidFill>
                <a:effectLst/>
                <a:latin typeface="Futura Next Book" panose="020B0502020204020303" pitchFamily="34" charset="77"/>
              </a:rPr>
              <a:t>user</a:t>
            </a:r>
            <a:r>
              <a:rPr lang="en-IN" sz="1400" b="0" i="0">
                <a:solidFill>
                  <a:srgbClr val="000000"/>
                </a:solidFill>
                <a:effectLst/>
                <a:latin typeface="Futura Next Book" panose="020B0502020204020303" pitchFamily="34" charset="77"/>
              </a:rPr>
              <a:t> experience</a:t>
            </a:r>
          </a:p>
        </p:txBody>
      </p:sp>
      <p:sp>
        <p:nvSpPr>
          <p:cNvPr id="2" name="Title 1">
            <a:extLst>
              <a:ext uri="{FF2B5EF4-FFF2-40B4-BE49-F238E27FC236}">
                <a16:creationId xmlns:a16="http://schemas.microsoft.com/office/drawing/2014/main" id="{6D84DD34-9100-C1EF-C064-DA361585DE50}"/>
              </a:ext>
            </a:extLst>
          </p:cNvPr>
          <p:cNvSpPr>
            <a:spLocks noGrp="1"/>
          </p:cNvSpPr>
          <p:nvPr>
            <p:ph type="title" hasCustomPrompt="1"/>
          </p:nvPr>
        </p:nvSpPr>
        <p:spPr>
          <a:xfrm>
            <a:off x="1047641" y="2100978"/>
            <a:ext cx="8375140" cy="3584034"/>
          </a:xfrm>
        </p:spPr>
        <p:txBody>
          <a:bodyPr anchor="t">
            <a:normAutofit/>
          </a:bodyPr>
          <a:lstStyle>
            <a:lvl1pPr>
              <a:defRPr sz="8000" b="0" i="0" u="sng">
                <a:solidFill>
                  <a:schemeClr val="bg1"/>
                </a:solidFill>
                <a:latin typeface="Futura Next Book" panose="020B0502020204020303" pitchFamily="34" charset="77"/>
              </a:defRPr>
            </a:lvl1pPr>
          </a:lstStyle>
          <a:p>
            <a:r>
              <a:rPr lang="en-GB"/>
              <a:t>click to edit master title style</a:t>
            </a:r>
            <a:endParaRPr lang="en-US"/>
          </a:p>
        </p:txBody>
      </p:sp>
      <p:sp>
        <p:nvSpPr>
          <p:cNvPr id="11" name="Text Placeholder 16">
            <a:extLst>
              <a:ext uri="{FF2B5EF4-FFF2-40B4-BE49-F238E27FC236}">
                <a16:creationId xmlns:a16="http://schemas.microsoft.com/office/drawing/2014/main" id="{F7F4C614-7240-A23F-AC49-9E64CC24EF9B}"/>
              </a:ext>
            </a:extLst>
          </p:cNvPr>
          <p:cNvSpPr>
            <a:spLocks noGrp="1"/>
          </p:cNvSpPr>
          <p:nvPr>
            <p:ph type="body" sz="quarter" idx="14" hasCustomPrompt="1"/>
          </p:nvPr>
        </p:nvSpPr>
        <p:spPr>
          <a:xfrm>
            <a:off x="1047641" y="6002802"/>
            <a:ext cx="5743468" cy="288925"/>
          </a:xfrm>
        </p:spPr>
        <p:txBody>
          <a:bodyPr>
            <a:noAutofit/>
          </a:bodyPr>
          <a:lstStyle>
            <a:lvl1pPr marL="0" indent="0">
              <a:buNone/>
              <a:defRPr sz="1600" b="0" i="0">
                <a:solidFill>
                  <a:schemeClr val="bg1">
                    <a:lumMod val="75000"/>
                  </a:schemeClr>
                </a:solidFill>
                <a:latin typeface="Futura Next Light" panose="020B04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duration : 45 mins</a:t>
            </a:r>
          </a:p>
        </p:txBody>
      </p:sp>
      <p:sp>
        <p:nvSpPr>
          <p:cNvPr id="18" name="Text Placeholder 16">
            <a:extLst>
              <a:ext uri="{FF2B5EF4-FFF2-40B4-BE49-F238E27FC236}">
                <a16:creationId xmlns:a16="http://schemas.microsoft.com/office/drawing/2014/main" id="{A95BDC37-299D-55AE-998A-7B6542B6D8AF}"/>
              </a:ext>
            </a:extLst>
          </p:cNvPr>
          <p:cNvSpPr>
            <a:spLocks noGrp="1"/>
          </p:cNvSpPr>
          <p:nvPr>
            <p:ph type="body" sz="quarter" idx="15" hasCustomPrompt="1"/>
          </p:nvPr>
        </p:nvSpPr>
        <p:spPr>
          <a:xfrm>
            <a:off x="1047641" y="6367320"/>
            <a:ext cx="5743468" cy="276999"/>
          </a:xfrm>
        </p:spPr>
        <p:txBody>
          <a:bodyPr>
            <a:noAutofit/>
          </a:bodyPr>
          <a:lstStyle>
            <a:lvl1pPr marL="0" indent="0">
              <a:buNone/>
              <a:defRPr sz="1600" b="0" i="0">
                <a:solidFill>
                  <a:schemeClr val="bg1">
                    <a:lumMod val="75000"/>
                  </a:schemeClr>
                </a:solidFill>
                <a:latin typeface="Futura Next Light" panose="020B04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session by: Chetan </a:t>
            </a:r>
            <a:r>
              <a:rPr lang="en-GB" err="1"/>
              <a:t>syal</a:t>
            </a:r>
            <a:r>
              <a:rPr lang="en-GB"/>
              <a:t>, Dhiraj more</a:t>
            </a:r>
          </a:p>
        </p:txBody>
      </p:sp>
      <p:sp>
        <p:nvSpPr>
          <p:cNvPr id="23" name="TextBox 22">
            <a:extLst>
              <a:ext uri="{FF2B5EF4-FFF2-40B4-BE49-F238E27FC236}">
                <a16:creationId xmlns:a16="http://schemas.microsoft.com/office/drawing/2014/main" id="{94EEAB92-3E2E-84E0-8864-4F2492322A85}"/>
              </a:ext>
            </a:extLst>
          </p:cNvPr>
          <p:cNvSpPr txBox="1"/>
          <p:nvPr userDrawn="1"/>
        </p:nvSpPr>
        <p:spPr>
          <a:xfrm>
            <a:off x="1008280" y="7915939"/>
            <a:ext cx="7621858" cy="276999"/>
          </a:xfrm>
          <a:prstGeom prst="rect">
            <a:avLst/>
          </a:prstGeom>
          <a:noFill/>
        </p:spPr>
        <p:txBody>
          <a:bodyPr wrap="square">
            <a:spAutoFit/>
          </a:bodyPr>
          <a:lstStyle/>
          <a:p>
            <a:pPr algn="l"/>
            <a:r>
              <a:rPr lang="en-IN" sz="1200" b="0" i="0">
                <a:solidFill>
                  <a:schemeClr val="bg1">
                    <a:lumMod val="85000"/>
                  </a:schemeClr>
                </a:solidFill>
                <a:latin typeface="Futura Next Light" panose="020B0402020204020303" pitchFamily="34" charset="77"/>
              </a:rPr>
              <a:t>boot camp . India experience studio</a:t>
            </a:r>
          </a:p>
        </p:txBody>
      </p:sp>
    </p:spTree>
    <p:extLst>
      <p:ext uri="{BB962C8B-B14F-4D97-AF65-F5344CB8AC3E}">
        <p14:creationId xmlns:p14="http://schemas.microsoft.com/office/powerpoint/2010/main" val="1910549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pic>
        <p:nvPicPr>
          <p:cNvPr id="4" name="Picture 3" descr="Background pattern&#10;&#10;Description automatically generated">
            <a:extLst>
              <a:ext uri="{FF2B5EF4-FFF2-40B4-BE49-F238E27FC236}">
                <a16:creationId xmlns:a16="http://schemas.microsoft.com/office/drawing/2014/main" id="{8F1F2A12-F5C6-3D5D-326E-43834E291776}"/>
              </a:ext>
            </a:extLst>
          </p:cNvPr>
          <p:cNvPicPr>
            <a:picLocks noChangeAspect="1"/>
          </p:cNvPicPr>
          <p:nvPr userDrawn="1"/>
        </p:nvPicPr>
        <p:blipFill>
          <a:blip r:embed="rId2">
            <a:alphaModFix amt="6000"/>
          </a:blip>
          <a:stretch>
            <a:fillRect/>
          </a:stretch>
        </p:blipFill>
        <p:spPr>
          <a:xfrm>
            <a:off x="4076" y="0"/>
            <a:ext cx="15238413" cy="8563736"/>
          </a:xfrm>
          <a:prstGeom prst="rect">
            <a:avLst/>
          </a:prstGeom>
        </p:spPr>
      </p:pic>
      <p:pic>
        <p:nvPicPr>
          <p:cNvPr id="11" name="Picture 10" descr="Background pattern&#10;&#10;Description automatically generated">
            <a:extLst>
              <a:ext uri="{FF2B5EF4-FFF2-40B4-BE49-F238E27FC236}">
                <a16:creationId xmlns:a16="http://schemas.microsoft.com/office/drawing/2014/main" id="{0A5F7465-88CD-0202-E515-B3DC28B66F15}"/>
              </a:ext>
            </a:extLst>
          </p:cNvPr>
          <p:cNvPicPr>
            <a:picLocks noChangeAspect="1"/>
          </p:cNvPicPr>
          <p:nvPr userDrawn="1"/>
        </p:nvPicPr>
        <p:blipFill>
          <a:blip r:embed="rId2">
            <a:alphaModFix amt="6000"/>
          </a:blip>
          <a:stretch>
            <a:fillRect/>
          </a:stretch>
        </p:blipFill>
        <p:spPr>
          <a:xfrm>
            <a:off x="-1" y="7177"/>
            <a:ext cx="15238413" cy="8563736"/>
          </a:xfrm>
          <a:prstGeom prst="rect">
            <a:avLst/>
          </a:prstGeom>
        </p:spPr>
      </p:pic>
      <p:sp>
        <p:nvSpPr>
          <p:cNvPr id="2" name="Title 1"/>
          <p:cNvSpPr>
            <a:spLocks noGrp="1"/>
          </p:cNvSpPr>
          <p:nvPr>
            <p:ph type="title" hasCustomPrompt="1"/>
          </p:nvPr>
        </p:nvSpPr>
        <p:spPr>
          <a:xfrm>
            <a:off x="1047641" y="1047964"/>
            <a:ext cx="13266422" cy="1065005"/>
          </a:xfrm>
        </p:spPr>
        <p:txBody>
          <a:bodyPr anchor="t">
            <a:normAutofit/>
          </a:bodyPr>
          <a:lstStyle>
            <a:lvl1pPr>
              <a:defRPr sz="3200" b="0" i="0" u="sng">
                <a:latin typeface="Futura Next Book" panose="020B0502020204020303" pitchFamily="34" charset="77"/>
              </a:defRPr>
            </a:lvl1pPr>
          </a:lstStyle>
          <a:p>
            <a:r>
              <a:rPr lang="en-GB"/>
              <a:t>click to edit master title style</a:t>
            </a:r>
            <a:endParaRPr lang="en-US"/>
          </a:p>
        </p:txBody>
      </p:sp>
      <p:sp>
        <p:nvSpPr>
          <p:cNvPr id="3" name="Content Placeholder 2"/>
          <p:cNvSpPr>
            <a:spLocks noGrp="1"/>
          </p:cNvSpPr>
          <p:nvPr>
            <p:ph sz="half" idx="1"/>
          </p:nvPr>
        </p:nvSpPr>
        <p:spPr>
          <a:xfrm>
            <a:off x="1047641" y="2281609"/>
            <a:ext cx="6476326" cy="5438166"/>
          </a:xfrm>
        </p:spPr>
        <p:txBody>
          <a:bodyPr>
            <a:normAutofit/>
          </a:bodyPr>
          <a:lstStyle>
            <a:lvl1pPr>
              <a:defRPr sz="1600" b="0" i="0">
                <a:latin typeface="Futura Next Book" panose="020B0502020204020303" pitchFamily="34" charset="77"/>
              </a:defRPr>
            </a:lvl1pPr>
            <a:lvl2pPr>
              <a:defRPr sz="1400" b="0" i="0">
                <a:latin typeface="Futura Next Book" panose="020B0502020204020303" pitchFamily="34" charset="77"/>
              </a:defRPr>
            </a:lvl2pPr>
            <a:lvl3pPr>
              <a:defRPr sz="1200" b="0" i="0">
                <a:latin typeface="Futura Next Book" panose="020B0502020204020303" pitchFamily="34" charset="77"/>
              </a:defRPr>
            </a:lvl3pPr>
            <a:lvl4pPr>
              <a:defRPr sz="1200" b="0" i="0">
                <a:latin typeface="Futura Next Book" panose="020B0502020204020303" pitchFamily="34" charset="77"/>
              </a:defRPr>
            </a:lvl4pPr>
            <a:lvl5pPr>
              <a:defRPr sz="1200" b="0" i="0">
                <a:latin typeface="Futura Next Book" panose="020B0502020204020303" pitchFamily="34" charset="77"/>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Slide Number Placeholder 6"/>
          <p:cNvSpPr>
            <a:spLocks noGrp="1"/>
          </p:cNvSpPr>
          <p:nvPr>
            <p:ph type="sldNum" sz="quarter" idx="12"/>
          </p:nvPr>
        </p:nvSpPr>
        <p:spPr>
          <a:xfrm>
            <a:off x="11471045" y="7886430"/>
            <a:ext cx="3428643" cy="456322"/>
          </a:xfrm>
        </p:spPr>
        <p:txBody>
          <a:bodyPr/>
          <a:lstStyle>
            <a:lvl1pPr>
              <a:defRPr sz="1200" b="0" i="0">
                <a:solidFill>
                  <a:schemeClr val="tx1">
                    <a:lumMod val="85000"/>
                    <a:lumOff val="15000"/>
                  </a:schemeClr>
                </a:solidFill>
                <a:latin typeface="Futura Next Light" panose="020B0402020204020303" pitchFamily="34" charset="77"/>
              </a:defRPr>
            </a:lvl1pPr>
          </a:lstStyle>
          <a:p>
            <a:fld id="{51DC41D6-638F-0445-836B-B263E0D58B4B}" type="slidenum">
              <a:rPr lang="en-US" smtClean="0"/>
              <a:pPr/>
              <a:t>‹#›</a:t>
            </a:fld>
            <a:endParaRPr lang="en-US"/>
          </a:p>
        </p:txBody>
      </p:sp>
      <p:sp>
        <p:nvSpPr>
          <p:cNvPr id="8" name="Rectangle 7">
            <a:extLst>
              <a:ext uri="{FF2B5EF4-FFF2-40B4-BE49-F238E27FC236}">
                <a16:creationId xmlns:a16="http://schemas.microsoft.com/office/drawing/2014/main" id="{11533707-37B2-CB5C-C219-B928A1723660}"/>
              </a:ext>
            </a:extLst>
          </p:cNvPr>
          <p:cNvSpPr/>
          <p:nvPr userDrawn="1"/>
        </p:nvSpPr>
        <p:spPr>
          <a:xfrm>
            <a:off x="0" y="0"/>
            <a:ext cx="246580" cy="8570913"/>
          </a:xfrm>
          <a:prstGeom prst="rect">
            <a:avLst/>
          </a:prstGeom>
          <a:solidFill>
            <a:srgbClr val="FFE0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a:extLst>
              <a:ext uri="{FF2B5EF4-FFF2-40B4-BE49-F238E27FC236}">
                <a16:creationId xmlns:a16="http://schemas.microsoft.com/office/drawing/2014/main" id="{140E5AFE-8E1A-524D-399D-CBDF31DAFD7A}"/>
              </a:ext>
            </a:extLst>
          </p:cNvPr>
          <p:cNvSpPr>
            <a:spLocks noGrp="1"/>
          </p:cNvSpPr>
          <p:nvPr>
            <p:ph sz="half" idx="13"/>
          </p:nvPr>
        </p:nvSpPr>
        <p:spPr>
          <a:xfrm>
            <a:off x="7837737" y="2281609"/>
            <a:ext cx="6476326" cy="5438166"/>
          </a:xfrm>
        </p:spPr>
        <p:txBody>
          <a:bodyPr>
            <a:normAutofit/>
          </a:bodyPr>
          <a:lstStyle>
            <a:lvl1pPr>
              <a:defRPr sz="1600" b="0" i="0">
                <a:latin typeface="Futura Next Book" panose="020B0502020204020303" pitchFamily="34" charset="77"/>
              </a:defRPr>
            </a:lvl1pPr>
            <a:lvl2pPr>
              <a:defRPr sz="1400" b="0" i="0">
                <a:latin typeface="Futura Next Book" panose="020B0502020204020303" pitchFamily="34" charset="77"/>
              </a:defRPr>
            </a:lvl2pPr>
            <a:lvl3pPr>
              <a:defRPr sz="1200" b="0" i="0">
                <a:latin typeface="Futura Next Book" panose="020B0502020204020303" pitchFamily="34" charset="77"/>
              </a:defRPr>
            </a:lvl3pPr>
            <a:lvl4pPr>
              <a:defRPr sz="1200" b="0" i="0">
                <a:latin typeface="Futura Next Book" panose="020B0502020204020303" pitchFamily="34" charset="77"/>
              </a:defRPr>
            </a:lvl4pPr>
            <a:lvl5pPr>
              <a:defRPr sz="1200" b="0" i="0">
                <a:latin typeface="Futura Next Book" panose="020B0502020204020303" pitchFamily="34" charset="77"/>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16">
            <a:extLst>
              <a:ext uri="{FF2B5EF4-FFF2-40B4-BE49-F238E27FC236}">
                <a16:creationId xmlns:a16="http://schemas.microsoft.com/office/drawing/2014/main" id="{864E2DE8-A187-215A-89BD-A0B6758C286A}"/>
              </a:ext>
            </a:extLst>
          </p:cNvPr>
          <p:cNvSpPr>
            <a:spLocks noGrp="1"/>
          </p:cNvSpPr>
          <p:nvPr>
            <p:ph type="body" sz="quarter" idx="14" hasCustomPrompt="1"/>
          </p:nvPr>
        </p:nvSpPr>
        <p:spPr>
          <a:xfrm>
            <a:off x="1047639" y="435591"/>
            <a:ext cx="5743468" cy="288925"/>
          </a:xfrm>
        </p:spPr>
        <p:txBody>
          <a:bodyPr>
            <a:noAutofit/>
          </a:bodyPr>
          <a:lstStyle>
            <a:lvl1pPr marL="0" indent="0">
              <a:buNone/>
              <a:defRPr sz="1800" b="0" i="0">
                <a:latin typeface="Futura Next Book" panose="020B05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course title goes ere</a:t>
            </a:r>
          </a:p>
        </p:txBody>
      </p:sp>
      <p:sp>
        <p:nvSpPr>
          <p:cNvPr id="6" name="TextBox 5">
            <a:extLst>
              <a:ext uri="{FF2B5EF4-FFF2-40B4-BE49-F238E27FC236}">
                <a16:creationId xmlns:a16="http://schemas.microsoft.com/office/drawing/2014/main" id="{AFDF476A-D8E4-69BB-3FFC-37A1C1BA53D4}"/>
              </a:ext>
            </a:extLst>
          </p:cNvPr>
          <p:cNvSpPr txBox="1"/>
          <p:nvPr userDrawn="1"/>
        </p:nvSpPr>
        <p:spPr>
          <a:xfrm>
            <a:off x="946634" y="7980062"/>
            <a:ext cx="7621858" cy="276999"/>
          </a:xfrm>
          <a:prstGeom prst="rect">
            <a:avLst/>
          </a:prstGeom>
          <a:noFill/>
        </p:spPr>
        <p:txBody>
          <a:bodyPr wrap="square">
            <a:spAutoFit/>
          </a:bodyPr>
          <a:lstStyle/>
          <a:p>
            <a:pPr algn="l"/>
            <a:r>
              <a:rPr lang="en-IN" sz="1200" b="0" i="0">
                <a:solidFill>
                  <a:schemeClr val="tx1">
                    <a:lumMod val="85000"/>
                    <a:lumOff val="15000"/>
                  </a:schemeClr>
                </a:solidFill>
                <a:latin typeface="Futura Next Light" panose="020B0402020204020303" pitchFamily="34" charset="77"/>
              </a:rPr>
              <a:t>boot camp . India experience studio</a:t>
            </a:r>
          </a:p>
        </p:txBody>
      </p:sp>
    </p:spTree>
    <p:extLst>
      <p:ext uri="{BB962C8B-B14F-4D97-AF65-F5344CB8AC3E}">
        <p14:creationId xmlns:p14="http://schemas.microsoft.com/office/powerpoint/2010/main" val="1666363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8B5409AF-39AF-232F-4C9D-882A53DFE384}"/>
              </a:ext>
            </a:extLst>
          </p:cNvPr>
          <p:cNvPicPr>
            <a:picLocks noChangeAspect="1"/>
          </p:cNvPicPr>
          <p:nvPr userDrawn="1"/>
        </p:nvPicPr>
        <p:blipFill>
          <a:blip r:embed="rId2">
            <a:alphaModFix amt="6000"/>
          </a:blip>
          <a:stretch>
            <a:fillRect/>
          </a:stretch>
        </p:blipFill>
        <p:spPr>
          <a:xfrm>
            <a:off x="4076" y="0"/>
            <a:ext cx="15238413" cy="8563736"/>
          </a:xfrm>
          <a:prstGeom prst="rect">
            <a:avLst/>
          </a:prstGeom>
        </p:spPr>
      </p:pic>
      <p:sp>
        <p:nvSpPr>
          <p:cNvPr id="2" name="Title 1"/>
          <p:cNvSpPr>
            <a:spLocks noGrp="1"/>
          </p:cNvSpPr>
          <p:nvPr>
            <p:ph type="title" hasCustomPrompt="1"/>
          </p:nvPr>
        </p:nvSpPr>
        <p:spPr>
          <a:xfrm>
            <a:off x="1047638" y="945224"/>
            <a:ext cx="13143131" cy="1006866"/>
          </a:xfrm>
        </p:spPr>
        <p:txBody>
          <a:bodyPr>
            <a:normAutofit/>
          </a:bodyPr>
          <a:lstStyle>
            <a:lvl1pPr>
              <a:defRPr sz="3600" b="0" i="0" u="sng">
                <a:latin typeface="Futura Next Book" panose="020B0502020204020303" pitchFamily="34" charset="77"/>
              </a:defRPr>
            </a:lvl1pPr>
          </a:lstStyle>
          <a:p>
            <a:r>
              <a:rPr lang="en-GB"/>
              <a:t>course module </a:t>
            </a:r>
            <a:r>
              <a:rPr lang="en-GB" err="1"/>
              <a:t>tite</a:t>
            </a:r>
            <a:endParaRPr lang="en-US"/>
          </a:p>
        </p:txBody>
      </p:sp>
      <p:sp>
        <p:nvSpPr>
          <p:cNvPr id="3" name="Content Placeholder 2"/>
          <p:cNvSpPr>
            <a:spLocks noGrp="1"/>
          </p:cNvSpPr>
          <p:nvPr>
            <p:ph idx="1"/>
          </p:nvPr>
        </p:nvSpPr>
        <p:spPr>
          <a:xfrm>
            <a:off x="1047638" y="2095929"/>
            <a:ext cx="13143131" cy="5272906"/>
          </a:xfrm>
        </p:spPr>
        <p:txBody>
          <a:bodyPr>
            <a:normAutofit/>
          </a:bodyPr>
          <a:lstStyle>
            <a:lvl1pPr>
              <a:defRPr sz="1800" b="0" i="0">
                <a:latin typeface="Futura Next Book" panose="020B0502020204020303" pitchFamily="34" charset="77"/>
              </a:defRPr>
            </a:lvl1pPr>
            <a:lvl2pPr>
              <a:defRPr sz="1600" b="0" i="0">
                <a:latin typeface="Futura Next Book" panose="020B0502020204020303" pitchFamily="34" charset="77"/>
              </a:defRPr>
            </a:lvl2pPr>
            <a:lvl3pPr>
              <a:defRPr sz="1400" b="0" i="0">
                <a:latin typeface="Futura Next Book" panose="020B0502020204020303" pitchFamily="34" charset="77"/>
              </a:defRPr>
            </a:lvl3pPr>
            <a:lvl4pPr>
              <a:defRPr sz="1200" b="0" i="0">
                <a:latin typeface="Futura Next Book" panose="020B0502020204020303" pitchFamily="34" charset="77"/>
              </a:defRPr>
            </a:lvl4pPr>
            <a:lvl5pPr>
              <a:defRPr sz="1200" b="0" i="0">
                <a:latin typeface="Futura Next Book" panose="020B0502020204020303" pitchFamily="34" charset="77"/>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11460772" y="7888415"/>
            <a:ext cx="3428643" cy="460294"/>
          </a:xfrm>
        </p:spPr>
        <p:txBody>
          <a:bodyPr/>
          <a:lstStyle/>
          <a:p>
            <a:fld id="{51DC41D6-638F-0445-836B-B263E0D58B4B}" type="slidenum">
              <a:rPr lang="en-US" smtClean="0"/>
              <a:t>‹#›</a:t>
            </a:fld>
            <a:endParaRPr lang="en-US"/>
          </a:p>
        </p:txBody>
      </p:sp>
      <p:sp>
        <p:nvSpPr>
          <p:cNvPr id="8" name="Rectangle 7">
            <a:extLst>
              <a:ext uri="{FF2B5EF4-FFF2-40B4-BE49-F238E27FC236}">
                <a16:creationId xmlns:a16="http://schemas.microsoft.com/office/drawing/2014/main" id="{BA7C1BB6-788C-8ED3-FDA3-FCD2349B9F1F}"/>
              </a:ext>
            </a:extLst>
          </p:cNvPr>
          <p:cNvSpPr/>
          <p:nvPr userDrawn="1"/>
        </p:nvSpPr>
        <p:spPr>
          <a:xfrm>
            <a:off x="0" y="0"/>
            <a:ext cx="246580" cy="8570913"/>
          </a:xfrm>
          <a:prstGeom prst="rect">
            <a:avLst/>
          </a:prstGeom>
          <a:solidFill>
            <a:srgbClr val="FFE0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16">
            <a:extLst>
              <a:ext uri="{FF2B5EF4-FFF2-40B4-BE49-F238E27FC236}">
                <a16:creationId xmlns:a16="http://schemas.microsoft.com/office/drawing/2014/main" id="{458A2B94-0213-22A2-F75E-776F45D7641B}"/>
              </a:ext>
            </a:extLst>
          </p:cNvPr>
          <p:cNvSpPr>
            <a:spLocks noGrp="1"/>
          </p:cNvSpPr>
          <p:nvPr>
            <p:ph type="body" sz="quarter" idx="13" hasCustomPrompt="1"/>
          </p:nvPr>
        </p:nvSpPr>
        <p:spPr>
          <a:xfrm>
            <a:off x="1047639" y="435591"/>
            <a:ext cx="5743468" cy="288925"/>
          </a:xfrm>
        </p:spPr>
        <p:txBody>
          <a:bodyPr>
            <a:noAutofit/>
          </a:bodyPr>
          <a:lstStyle>
            <a:lvl1pPr marL="0" indent="0">
              <a:buNone/>
              <a:defRPr sz="1800" b="0" i="0">
                <a:latin typeface="Futura Next Book" panose="020B0502020204020303" pitchFamily="34" charset="77"/>
              </a:defRPr>
            </a:lvl1pPr>
            <a:lvl2pPr marL="571409" indent="0">
              <a:buNone/>
              <a:defRPr sz="1800"/>
            </a:lvl2pPr>
            <a:lvl3pPr marL="1142817" indent="0">
              <a:buNone/>
              <a:defRPr sz="1800"/>
            </a:lvl3pPr>
            <a:lvl4pPr marL="1714226" indent="0">
              <a:buNone/>
              <a:defRPr sz="1800"/>
            </a:lvl4pPr>
            <a:lvl5pPr marL="2285635" indent="0">
              <a:buNone/>
              <a:defRPr sz="1800"/>
            </a:lvl5pPr>
          </a:lstStyle>
          <a:p>
            <a:pPr lvl="0"/>
            <a:r>
              <a:rPr lang="en-GB"/>
              <a:t>course title goes ere</a:t>
            </a:r>
          </a:p>
        </p:txBody>
      </p:sp>
      <p:sp>
        <p:nvSpPr>
          <p:cNvPr id="4" name="TextBox 3">
            <a:extLst>
              <a:ext uri="{FF2B5EF4-FFF2-40B4-BE49-F238E27FC236}">
                <a16:creationId xmlns:a16="http://schemas.microsoft.com/office/drawing/2014/main" id="{5F5C4EE1-82D4-41EB-0B9A-68C1EBD6110F}"/>
              </a:ext>
            </a:extLst>
          </p:cNvPr>
          <p:cNvSpPr txBox="1"/>
          <p:nvPr userDrawn="1"/>
        </p:nvSpPr>
        <p:spPr>
          <a:xfrm>
            <a:off x="946634" y="7980062"/>
            <a:ext cx="7621858" cy="276999"/>
          </a:xfrm>
          <a:prstGeom prst="rect">
            <a:avLst/>
          </a:prstGeom>
          <a:noFill/>
        </p:spPr>
        <p:txBody>
          <a:bodyPr wrap="square">
            <a:spAutoFit/>
          </a:bodyPr>
          <a:lstStyle/>
          <a:p>
            <a:pPr algn="l"/>
            <a:r>
              <a:rPr lang="en-IN" sz="1200" b="0" i="0">
                <a:solidFill>
                  <a:schemeClr val="tx1">
                    <a:lumMod val="85000"/>
                    <a:lumOff val="15000"/>
                  </a:schemeClr>
                </a:solidFill>
                <a:latin typeface="Futura Next Light" panose="020B0402020204020303" pitchFamily="34" charset="77"/>
              </a:rPr>
              <a:t>boot camp . India experience studio</a:t>
            </a:r>
          </a:p>
        </p:txBody>
      </p:sp>
    </p:spTree>
    <p:extLst>
      <p:ext uri="{BB962C8B-B14F-4D97-AF65-F5344CB8AC3E}">
        <p14:creationId xmlns:p14="http://schemas.microsoft.com/office/powerpoint/2010/main" val="2097278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47641" y="456322"/>
            <a:ext cx="13143131" cy="1656647"/>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1047641" y="2281609"/>
            <a:ext cx="13143131" cy="5438166"/>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1047641" y="7943967"/>
            <a:ext cx="3428643" cy="456322"/>
          </a:xfrm>
          <a:prstGeom prst="rect">
            <a:avLst/>
          </a:prstGeom>
        </p:spPr>
        <p:txBody>
          <a:bodyPr vert="horz" lIns="91440" tIns="45720" rIns="91440" bIns="45720" rtlCol="0" anchor="ctr"/>
          <a:lstStyle>
            <a:lvl1pPr algn="l">
              <a:defRPr sz="1500">
                <a:solidFill>
                  <a:schemeClr val="tx1">
                    <a:tint val="75000"/>
                  </a:schemeClr>
                </a:solidFill>
              </a:defRPr>
            </a:lvl1pPr>
          </a:lstStyle>
          <a:p>
            <a:fld id="{D3B9B8AE-01C4-8F46-9B43-2B90D5796683}" type="datetimeFigureOut">
              <a:rPr lang="en-US" smtClean="0"/>
              <a:t>8/26/2022</a:t>
            </a:fld>
            <a:endParaRPr lang="en-US"/>
          </a:p>
        </p:txBody>
      </p:sp>
      <p:sp>
        <p:nvSpPr>
          <p:cNvPr id="5" name="Footer Placeholder 4"/>
          <p:cNvSpPr>
            <a:spLocks noGrp="1"/>
          </p:cNvSpPr>
          <p:nvPr>
            <p:ph type="ftr" sz="quarter" idx="3"/>
          </p:nvPr>
        </p:nvSpPr>
        <p:spPr>
          <a:xfrm>
            <a:off x="5047725" y="7943967"/>
            <a:ext cx="5142964" cy="456322"/>
          </a:xfrm>
          <a:prstGeom prst="rect">
            <a:avLst/>
          </a:prstGeom>
        </p:spPr>
        <p:txBody>
          <a:bodyPr vert="horz" lIns="91440" tIns="45720" rIns="91440" bIns="45720" rtlCol="0" anchor="ctr"/>
          <a:lstStyle>
            <a:lvl1pPr algn="ctr">
              <a:defRPr sz="1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62129" y="7943967"/>
            <a:ext cx="3428643" cy="456322"/>
          </a:xfrm>
          <a:prstGeom prst="rect">
            <a:avLst/>
          </a:prstGeom>
        </p:spPr>
        <p:txBody>
          <a:bodyPr vert="horz" lIns="91440" tIns="45720" rIns="91440" bIns="45720" rtlCol="0" anchor="ctr"/>
          <a:lstStyle>
            <a:lvl1pPr algn="r">
              <a:defRPr sz="1500">
                <a:solidFill>
                  <a:schemeClr val="tx1">
                    <a:tint val="75000"/>
                  </a:schemeClr>
                </a:solidFill>
              </a:defRPr>
            </a:lvl1pPr>
          </a:lstStyle>
          <a:p>
            <a:fld id="{51DC41D6-638F-0445-836B-B263E0D58B4B}" type="slidenum">
              <a:rPr lang="en-US" smtClean="0"/>
              <a:t>‹#›</a:t>
            </a:fld>
            <a:endParaRPr lang="en-US"/>
          </a:p>
        </p:txBody>
      </p:sp>
    </p:spTree>
    <p:extLst>
      <p:ext uri="{BB962C8B-B14F-4D97-AF65-F5344CB8AC3E}">
        <p14:creationId xmlns:p14="http://schemas.microsoft.com/office/powerpoint/2010/main" val="2784986879"/>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64" r:id="rId3"/>
    <p:sldLayoutId id="2147483674" r:id="rId4"/>
    <p:sldLayoutId id="2147483675" r:id="rId5"/>
    <p:sldLayoutId id="2147483679" r:id="rId6"/>
    <p:sldLayoutId id="2147483672" r:id="rId7"/>
    <p:sldLayoutId id="2147483673" r:id="rId8"/>
    <p:sldLayoutId id="2147483677" r:id="rId9"/>
    <p:sldLayoutId id="2147483678" r:id="rId10"/>
    <p:sldLayoutId id="2147483680" r:id="rId11"/>
    <p:sldLayoutId id="2147483682" r:id="rId12"/>
    <p:sldLayoutId id="2147483683" r:id="rId13"/>
  </p:sldLayoutIdLst>
  <p:txStyles>
    <p:titleStyle>
      <a:lvl1pPr algn="l" defTabSz="1142817" rtl="0" eaLnBrk="1" latinLnBrk="0" hangingPunct="1">
        <a:lnSpc>
          <a:spcPct val="90000"/>
        </a:lnSpc>
        <a:spcBef>
          <a:spcPct val="0"/>
        </a:spcBef>
        <a:buNone/>
        <a:defRPr sz="5499" kern="1200">
          <a:solidFill>
            <a:schemeClr val="tx1"/>
          </a:solidFill>
          <a:latin typeface="+mj-lt"/>
          <a:ea typeface="+mj-ea"/>
          <a:cs typeface="+mj-cs"/>
        </a:defRPr>
      </a:lvl1pPr>
    </p:titleStyle>
    <p:bodyStyle>
      <a:lvl1pPr marL="285704" indent="-285704" algn="l" defTabSz="1142817" rtl="0" eaLnBrk="1" latinLnBrk="0" hangingPunct="1">
        <a:lnSpc>
          <a:spcPct val="90000"/>
        </a:lnSpc>
        <a:spcBef>
          <a:spcPts val="1250"/>
        </a:spcBef>
        <a:buFont typeface="Arial" panose="020B0604020202020204" pitchFamily="34" charset="0"/>
        <a:buChar char="•"/>
        <a:defRPr sz="3499" kern="1200">
          <a:solidFill>
            <a:schemeClr val="tx1"/>
          </a:solidFill>
          <a:latin typeface="+mn-lt"/>
          <a:ea typeface="+mn-ea"/>
          <a:cs typeface="+mn-cs"/>
        </a:defRPr>
      </a:lvl1pPr>
      <a:lvl2pPr marL="857113" indent="-285704" algn="l" defTabSz="1142817" rtl="0" eaLnBrk="1" latinLnBrk="0" hangingPunct="1">
        <a:lnSpc>
          <a:spcPct val="90000"/>
        </a:lnSpc>
        <a:spcBef>
          <a:spcPts val="625"/>
        </a:spcBef>
        <a:buFont typeface="Arial" panose="020B0604020202020204" pitchFamily="34" charset="0"/>
        <a:buChar char="•"/>
        <a:defRPr sz="3000" kern="1200">
          <a:solidFill>
            <a:schemeClr val="tx1"/>
          </a:solidFill>
          <a:latin typeface="+mn-lt"/>
          <a:ea typeface="+mn-ea"/>
          <a:cs typeface="+mn-cs"/>
        </a:defRPr>
      </a:lvl2pPr>
      <a:lvl3pPr marL="1428521" indent="-285704" algn="l" defTabSz="1142817" rtl="0" eaLnBrk="1" latinLnBrk="0" hangingPunct="1">
        <a:lnSpc>
          <a:spcPct val="90000"/>
        </a:lnSpc>
        <a:spcBef>
          <a:spcPts val="625"/>
        </a:spcBef>
        <a:buFont typeface="Arial" panose="020B0604020202020204" pitchFamily="34" charset="0"/>
        <a:buChar char="•"/>
        <a:defRPr sz="2500" kern="1200">
          <a:solidFill>
            <a:schemeClr val="tx1"/>
          </a:solidFill>
          <a:latin typeface="+mn-lt"/>
          <a:ea typeface="+mn-ea"/>
          <a:cs typeface="+mn-cs"/>
        </a:defRPr>
      </a:lvl3pPr>
      <a:lvl4pPr marL="1999930"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4pPr>
      <a:lvl5pPr marL="2571339"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5pPr>
      <a:lvl6pPr marL="3142747"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6pPr>
      <a:lvl7pPr marL="3714156"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7pPr>
      <a:lvl8pPr marL="4285564"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8pPr>
      <a:lvl9pPr marL="4856973"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9pPr>
    </p:bodyStyle>
    <p:otherStyle>
      <a:defPPr>
        <a:defRPr lang="en-US"/>
      </a:defPPr>
      <a:lvl1pPr marL="0" algn="l" defTabSz="1142817" rtl="0" eaLnBrk="1" latinLnBrk="0" hangingPunct="1">
        <a:defRPr sz="2250" kern="1200">
          <a:solidFill>
            <a:schemeClr val="tx1"/>
          </a:solidFill>
          <a:latin typeface="+mn-lt"/>
          <a:ea typeface="+mn-ea"/>
          <a:cs typeface="+mn-cs"/>
        </a:defRPr>
      </a:lvl1pPr>
      <a:lvl2pPr marL="571409" algn="l" defTabSz="1142817" rtl="0" eaLnBrk="1" latinLnBrk="0" hangingPunct="1">
        <a:defRPr sz="2250" kern="1200">
          <a:solidFill>
            <a:schemeClr val="tx1"/>
          </a:solidFill>
          <a:latin typeface="+mn-lt"/>
          <a:ea typeface="+mn-ea"/>
          <a:cs typeface="+mn-cs"/>
        </a:defRPr>
      </a:lvl2pPr>
      <a:lvl3pPr marL="1142817" algn="l" defTabSz="1142817" rtl="0" eaLnBrk="1" latinLnBrk="0" hangingPunct="1">
        <a:defRPr sz="2250" kern="1200">
          <a:solidFill>
            <a:schemeClr val="tx1"/>
          </a:solidFill>
          <a:latin typeface="+mn-lt"/>
          <a:ea typeface="+mn-ea"/>
          <a:cs typeface="+mn-cs"/>
        </a:defRPr>
      </a:lvl3pPr>
      <a:lvl4pPr marL="1714226" algn="l" defTabSz="1142817" rtl="0" eaLnBrk="1" latinLnBrk="0" hangingPunct="1">
        <a:defRPr sz="2250" kern="1200">
          <a:solidFill>
            <a:schemeClr val="tx1"/>
          </a:solidFill>
          <a:latin typeface="+mn-lt"/>
          <a:ea typeface="+mn-ea"/>
          <a:cs typeface="+mn-cs"/>
        </a:defRPr>
      </a:lvl4pPr>
      <a:lvl5pPr marL="2285634" algn="l" defTabSz="1142817" rtl="0" eaLnBrk="1" latinLnBrk="0" hangingPunct="1">
        <a:defRPr sz="2250" kern="1200">
          <a:solidFill>
            <a:schemeClr val="tx1"/>
          </a:solidFill>
          <a:latin typeface="+mn-lt"/>
          <a:ea typeface="+mn-ea"/>
          <a:cs typeface="+mn-cs"/>
        </a:defRPr>
      </a:lvl5pPr>
      <a:lvl6pPr marL="2857043" algn="l" defTabSz="1142817" rtl="0" eaLnBrk="1" latinLnBrk="0" hangingPunct="1">
        <a:defRPr sz="2250" kern="1200">
          <a:solidFill>
            <a:schemeClr val="tx1"/>
          </a:solidFill>
          <a:latin typeface="+mn-lt"/>
          <a:ea typeface="+mn-ea"/>
          <a:cs typeface="+mn-cs"/>
        </a:defRPr>
      </a:lvl6pPr>
      <a:lvl7pPr marL="3428451" algn="l" defTabSz="1142817" rtl="0" eaLnBrk="1" latinLnBrk="0" hangingPunct="1">
        <a:defRPr sz="2250" kern="1200">
          <a:solidFill>
            <a:schemeClr val="tx1"/>
          </a:solidFill>
          <a:latin typeface="+mn-lt"/>
          <a:ea typeface="+mn-ea"/>
          <a:cs typeface="+mn-cs"/>
        </a:defRPr>
      </a:lvl7pPr>
      <a:lvl8pPr marL="3999860" algn="l" defTabSz="1142817" rtl="0" eaLnBrk="1" latinLnBrk="0" hangingPunct="1">
        <a:defRPr sz="2250" kern="1200">
          <a:solidFill>
            <a:schemeClr val="tx1"/>
          </a:solidFill>
          <a:latin typeface="+mn-lt"/>
          <a:ea typeface="+mn-ea"/>
          <a:cs typeface="+mn-cs"/>
        </a:defRPr>
      </a:lvl8pPr>
      <a:lvl9pPr marL="4571268" algn="l" defTabSz="1142817" rtl="0" eaLnBrk="1" latinLnBrk="0" hangingPunct="1">
        <a:defRPr sz="22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27.jpeg"/></Relationships>
</file>

<file path=ppt/slides/_rels/slide1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image" Target="../media/image20.emf"/><Relationship Id="rId3" Type="http://schemas.openxmlformats.org/officeDocument/2006/relationships/image" Target="../media/image15.emf"/><Relationship Id="rId7" Type="http://schemas.openxmlformats.org/officeDocument/2006/relationships/image" Target="../media/image19.emf"/><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s>
</file>

<file path=ppt/slides/_rels/slide20.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hyperlink" Target="https://www.toptal.com/designers/web/content-first-design" TargetMode="External"/><Relationship Id="rId2" Type="http://schemas.openxmlformats.org/officeDocument/2006/relationships/hyperlink" Target="https://www.udemy.com/course/content-driven-design/" TargetMode="External"/><Relationship Id="rId1" Type="http://schemas.openxmlformats.org/officeDocument/2006/relationships/slideLayout" Target="../slideLayouts/slideLayout4.xml"/><Relationship Id="rId4" Type="http://schemas.openxmlformats.org/officeDocument/2006/relationships/hyperlink" Target="https://www.emakina.group/en-US/News/Blog/Article/28529/content-driven-design-content-first-design-second/emakina-group))"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CD58E8-E1E6-0B65-5A4B-6546997E46C3}"/>
              </a:ext>
            </a:extLst>
          </p:cNvPr>
          <p:cNvSpPr txBox="1"/>
          <p:nvPr/>
        </p:nvSpPr>
        <p:spPr>
          <a:xfrm>
            <a:off x="2363190" y="5189517"/>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Tree>
    <p:extLst>
      <p:ext uri="{BB962C8B-B14F-4D97-AF65-F5344CB8AC3E}">
        <p14:creationId xmlns:p14="http://schemas.microsoft.com/office/powerpoint/2010/main" val="3988597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EDB8E5-8BD9-4AD5-84C8-A2FFE8E844FF}"/>
              </a:ext>
            </a:extLst>
          </p:cNvPr>
          <p:cNvSpPr>
            <a:spLocks noGrp="1"/>
          </p:cNvSpPr>
          <p:nvPr>
            <p:ph type="title"/>
          </p:nvPr>
        </p:nvSpPr>
        <p:spPr>
          <a:xfrm>
            <a:off x="1047641" y="2100978"/>
            <a:ext cx="9913127" cy="3728497"/>
          </a:xfrm>
        </p:spPr>
        <p:txBody>
          <a:bodyPr/>
          <a:lstStyle/>
          <a:p>
            <a:r>
              <a:rPr lang="en-US" dirty="0"/>
              <a:t>Deep dive into content-first design</a:t>
            </a:r>
          </a:p>
        </p:txBody>
      </p:sp>
    </p:spTree>
    <p:extLst>
      <p:ext uri="{BB962C8B-B14F-4D97-AF65-F5344CB8AC3E}">
        <p14:creationId xmlns:p14="http://schemas.microsoft.com/office/powerpoint/2010/main" val="277313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D4717FF7-D470-EBE2-A32F-BC060460D70B}"/>
              </a:ext>
            </a:extLst>
          </p:cNvPr>
          <p:cNvSpPr txBox="1">
            <a:spLocks/>
          </p:cNvSpPr>
          <p:nvPr/>
        </p:nvSpPr>
        <p:spPr>
          <a:xfrm>
            <a:off x="1047640" y="2104221"/>
            <a:ext cx="13143131" cy="2435735"/>
          </a:xfrm>
          <a:prstGeom prst="rect">
            <a:avLst/>
          </a:prstGeom>
        </p:spPr>
        <p:txBody>
          <a:bodyPr vert="horz" lIns="91440" tIns="45720" rIns="91440" bIns="45720" rtlCol="0" anchor="ctr">
            <a:noAutofit/>
          </a:bodyPr>
          <a:lstStyle>
            <a:lvl1pPr algn="l" defTabSz="1142817" rtl="0" eaLnBrk="1" latinLnBrk="0" hangingPunct="1">
              <a:lnSpc>
                <a:spcPct val="90000"/>
              </a:lnSpc>
              <a:spcBef>
                <a:spcPct val="0"/>
              </a:spcBef>
              <a:buNone/>
              <a:defRPr sz="3600" b="0" i="0" u="sng" kern="1200">
                <a:solidFill>
                  <a:schemeClr val="tx1"/>
                </a:solidFill>
                <a:latin typeface="Futura Next Book" panose="020B0502020204020303" pitchFamily="34" charset="77"/>
                <a:ea typeface="+mj-ea"/>
                <a:cs typeface="+mj-cs"/>
              </a:defRPr>
            </a:lvl1pPr>
          </a:lstStyle>
          <a:p>
            <a:pPr>
              <a:lnSpc>
                <a:spcPct val="150000"/>
              </a:lnSpc>
            </a:pPr>
            <a:endParaRPr lang="en-US" sz="2400" u="none"/>
          </a:p>
        </p:txBody>
      </p:sp>
      <p:sp>
        <p:nvSpPr>
          <p:cNvPr id="5" name="TextBox 4">
            <a:extLst>
              <a:ext uri="{FF2B5EF4-FFF2-40B4-BE49-F238E27FC236}">
                <a16:creationId xmlns:a16="http://schemas.microsoft.com/office/drawing/2014/main" id="{83B19B5E-9B1A-4D8D-9E32-197160E449FF}"/>
              </a:ext>
            </a:extLst>
          </p:cNvPr>
          <p:cNvSpPr txBox="1"/>
          <p:nvPr/>
        </p:nvSpPr>
        <p:spPr>
          <a:xfrm>
            <a:off x="807006" y="1448657"/>
            <a:ext cx="8060267" cy="2745623"/>
          </a:xfrm>
          <a:prstGeom prst="rect">
            <a:avLst/>
          </a:prstGeom>
          <a:noFill/>
        </p:spPr>
        <p:txBody>
          <a:bodyPr wrap="square" lIns="0" tIns="0" rIns="0" bIns="0" rtlCol="0" anchor="t">
            <a:spAutoFit/>
          </a:bodyPr>
          <a:lstStyle/>
          <a:p>
            <a:pPr lvl="0">
              <a:lnSpc>
                <a:spcPct val="120000"/>
              </a:lnSpc>
              <a:spcBef>
                <a:spcPts val="800"/>
              </a:spcBef>
              <a:spcAft>
                <a:spcPts val="800"/>
              </a:spcAft>
              <a:defRPr/>
            </a:pPr>
            <a:r>
              <a:rPr lang="en-US" sz="2400" dirty="0">
                <a:latin typeface="Futura Next Book"/>
              </a:rPr>
              <a:t>A design philosophy or approach where in you need to have a view or understanding of what the </a:t>
            </a:r>
            <a:r>
              <a:rPr lang="en-US" sz="2400" b="1" dirty="0">
                <a:latin typeface="Futura Next Book"/>
              </a:rPr>
              <a:t>actual</a:t>
            </a:r>
            <a:r>
              <a:rPr lang="en-US" sz="2400" dirty="0">
                <a:latin typeface="Futura Next Book"/>
              </a:rPr>
              <a:t> </a:t>
            </a:r>
            <a:r>
              <a:rPr lang="en-US" sz="2400" b="1" dirty="0">
                <a:latin typeface="Futura Next Book"/>
              </a:rPr>
              <a:t>content</a:t>
            </a:r>
            <a:r>
              <a:rPr lang="en-US" sz="2400" dirty="0">
                <a:latin typeface="Futura Next Book"/>
              </a:rPr>
              <a:t> is before you start designing.</a:t>
            </a:r>
            <a:endParaRPr lang="en-US" sz="2800" dirty="0">
              <a:latin typeface="Futura Next Book"/>
            </a:endParaRPr>
          </a:p>
          <a:p>
            <a:pPr>
              <a:lnSpc>
                <a:spcPct val="120000"/>
              </a:lnSpc>
              <a:spcBef>
                <a:spcPts val="800"/>
              </a:spcBef>
              <a:spcAft>
                <a:spcPts val="800"/>
              </a:spcAft>
              <a:defRPr/>
            </a:pPr>
            <a:endParaRPr lang="en-US" sz="2400" dirty="0">
              <a:latin typeface="Futura Next Book"/>
            </a:endParaRPr>
          </a:p>
          <a:p>
            <a:pPr lvl="0">
              <a:lnSpc>
                <a:spcPct val="120000"/>
              </a:lnSpc>
              <a:spcBef>
                <a:spcPts val="800"/>
              </a:spcBef>
              <a:spcAft>
                <a:spcPts val="800"/>
              </a:spcAft>
              <a:defRPr/>
            </a:pPr>
            <a:r>
              <a:rPr lang="en-US" sz="1600" dirty="0">
                <a:latin typeface="Futura Next Book"/>
              </a:rPr>
              <a:t>Content-driven design works for </a:t>
            </a:r>
            <a:r>
              <a:rPr lang="en-US" sz="1600" b="1" dirty="0">
                <a:latin typeface="Futura Next Book"/>
              </a:rPr>
              <a:t>website/portal design</a:t>
            </a:r>
            <a:r>
              <a:rPr lang="en-US" sz="1600" dirty="0">
                <a:latin typeface="Futura Next Book"/>
              </a:rPr>
              <a:t>, </a:t>
            </a:r>
            <a:r>
              <a:rPr lang="en-US" sz="1600" b="1" dirty="0">
                <a:latin typeface="Futura Next Book"/>
              </a:rPr>
              <a:t>Intranet design</a:t>
            </a:r>
            <a:r>
              <a:rPr lang="en-US" sz="1600" dirty="0">
                <a:latin typeface="Futura Next Book"/>
              </a:rPr>
              <a:t>, </a:t>
            </a:r>
            <a:r>
              <a:rPr lang="en-US" sz="1600" b="1" dirty="0">
                <a:latin typeface="Futura Next Book"/>
              </a:rPr>
              <a:t>chat bot design, voice interface design and social media posts.</a:t>
            </a:r>
            <a:endParaRPr lang="en-US" sz="1600" dirty="0">
              <a:latin typeface="Futura Next Book"/>
            </a:endParaRPr>
          </a:p>
        </p:txBody>
      </p:sp>
      <p:sp>
        <p:nvSpPr>
          <p:cNvPr id="6" name="Rectangle 5">
            <a:extLst>
              <a:ext uri="{FF2B5EF4-FFF2-40B4-BE49-F238E27FC236}">
                <a16:creationId xmlns:a16="http://schemas.microsoft.com/office/drawing/2014/main" id="{2D4A9358-AFB0-479D-BD75-D443C8D30BF4}"/>
              </a:ext>
            </a:extLst>
          </p:cNvPr>
          <p:cNvSpPr/>
          <p:nvPr/>
        </p:nvSpPr>
        <p:spPr>
          <a:xfrm>
            <a:off x="9710867" y="1448657"/>
            <a:ext cx="4370025" cy="4501295"/>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a:ln>
                  <a:noFill/>
                </a:ln>
                <a:solidFill>
                  <a:schemeClr val="tx1"/>
                </a:solidFill>
                <a:effectLst/>
                <a:uLnTx/>
                <a:uFillTx/>
                <a:latin typeface="Futura Next Book"/>
                <a:ea typeface="+mn-ea"/>
                <a:cs typeface="+mn-cs"/>
              </a:rPr>
              <a:t>“Content precedes design. Design in the absence of content is not design, it’s decoration.” - Jeffrey Zeldman </a:t>
            </a:r>
          </a:p>
          <a:p>
            <a:pPr marL="0" marR="0" lvl="0" indent="0" defTabSz="914400" rtl="0" eaLnBrk="1" fontAlgn="auto" latinLnBrk="0" hangingPunct="1">
              <a:lnSpc>
                <a:spcPct val="100000"/>
              </a:lnSpc>
              <a:spcBef>
                <a:spcPts val="0"/>
              </a:spcBef>
              <a:spcAft>
                <a:spcPts val="0"/>
              </a:spcAft>
              <a:buClrTx/>
              <a:buSzTx/>
              <a:buFontTx/>
              <a:buNone/>
              <a:tabLst/>
              <a:defRPr/>
            </a:pPr>
            <a:endParaRPr lang="en-US">
              <a:solidFill>
                <a:schemeClr val="tx1"/>
              </a:solidFill>
              <a:latin typeface="Futura Next Book"/>
            </a:endParaRPr>
          </a:p>
        </p:txBody>
      </p:sp>
      <p:sp>
        <p:nvSpPr>
          <p:cNvPr id="8" name="Text Placeholder 7">
            <a:extLst>
              <a:ext uri="{FF2B5EF4-FFF2-40B4-BE49-F238E27FC236}">
                <a16:creationId xmlns:a16="http://schemas.microsoft.com/office/drawing/2014/main" id="{6AC2275F-42FB-4BA9-A762-F82189A92DC6}"/>
              </a:ext>
            </a:extLst>
          </p:cNvPr>
          <p:cNvSpPr>
            <a:spLocks noGrp="1"/>
          </p:cNvSpPr>
          <p:nvPr>
            <p:ph type="body" sz="quarter" idx="13"/>
          </p:nvPr>
        </p:nvSpPr>
        <p:spPr>
          <a:xfrm>
            <a:off x="807006" y="405300"/>
            <a:ext cx="5743468" cy="288925"/>
          </a:xfrm>
        </p:spPr>
        <p:txBody>
          <a:bodyPr/>
          <a:lstStyle/>
          <a:p>
            <a:r>
              <a:rPr lang="en-IN"/>
              <a:t>Content-first design</a:t>
            </a:r>
          </a:p>
        </p:txBody>
      </p:sp>
    </p:spTree>
    <p:extLst>
      <p:ext uri="{BB962C8B-B14F-4D97-AF65-F5344CB8AC3E}">
        <p14:creationId xmlns:p14="http://schemas.microsoft.com/office/powerpoint/2010/main" val="6173640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D4717FF7-D470-EBE2-A32F-BC060460D70B}"/>
              </a:ext>
            </a:extLst>
          </p:cNvPr>
          <p:cNvSpPr txBox="1">
            <a:spLocks/>
          </p:cNvSpPr>
          <p:nvPr/>
        </p:nvSpPr>
        <p:spPr>
          <a:xfrm>
            <a:off x="1047640" y="2104221"/>
            <a:ext cx="13143131" cy="2435735"/>
          </a:xfrm>
          <a:prstGeom prst="rect">
            <a:avLst/>
          </a:prstGeom>
        </p:spPr>
        <p:txBody>
          <a:bodyPr vert="horz" lIns="91440" tIns="45720" rIns="91440" bIns="45720" rtlCol="0" anchor="ctr">
            <a:noAutofit/>
          </a:bodyPr>
          <a:lstStyle>
            <a:lvl1pPr algn="l" defTabSz="1142817" rtl="0" eaLnBrk="1" latinLnBrk="0" hangingPunct="1">
              <a:lnSpc>
                <a:spcPct val="90000"/>
              </a:lnSpc>
              <a:spcBef>
                <a:spcPct val="0"/>
              </a:spcBef>
              <a:buNone/>
              <a:defRPr sz="3600" b="0" i="0" u="sng" kern="1200">
                <a:solidFill>
                  <a:schemeClr val="tx1"/>
                </a:solidFill>
                <a:latin typeface="Futura Next Book" panose="020B0502020204020303" pitchFamily="34" charset="77"/>
                <a:ea typeface="+mj-ea"/>
                <a:cs typeface="+mj-cs"/>
              </a:defRPr>
            </a:lvl1pPr>
          </a:lstStyle>
          <a:p>
            <a:pPr>
              <a:lnSpc>
                <a:spcPct val="150000"/>
              </a:lnSpc>
            </a:pPr>
            <a:endParaRPr lang="en-US" sz="2400" u="none"/>
          </a:p>
        </p:txBody>
      </p:sp>
      <p:sp>
        <p:nvSpPr>
          <p:cNvPr id="11" name="Title 10">
            <a:extLst>
              <a:ext uri="{FF2B5EF4-FFF2-40B4-BE49-F238E27FC236}">
                <a16:creationId xmlns:a16="http://schemas.microsoft.com/office/drawing/2014/main" id="{51229DB4-5222-D409-2410-B642A9EEB849}"/>
              </a:ext>
            </a:extLst>
          </p:cNvPr>
          <p:cNvSpPr>
            <a:spLocks noGrp="1"/>
          </p:cNvSpPr>
          <p:nvPr>
            <p:ph type="title"/>
          </p:nvPr>
        </p:nvSpPr>
        <p:spPr/>
        <p:txBody>
          <a:bodyPr/>
          <a:lstStyle/>
          <a:p>
            <a:r>
              <a:rPr lang="en-US"/>
              <a:t>What is content?</a:t>
            </a:r>
            <a:endParaRPr lang="en-US" u="none"/>
          </a:p>
        </p:txBody>
      </p:sp>
      <p:sp>
        <p:nvSpPr>
          <p:cNvPr id="5" name="TextBox 4">
            <a:extLst>
              <a:ext uri="{FF2B5EF4-FFF2-40B4-BE49-F238E27FC236}">
                <a16:creationId xmlns:a16="http://schemas.microsoft.com/office/drawing/2014/main" id="{83B19B5E-9B1A-4D8D-9E32-197160E449FF}"/>
              </a:ext>
            </a:extLst>
          </p:cNvPr>
          <p:cNvSpPr txBox="1"/>
          <p:nvPr/>
        </p:nvSpPr>
        <p:spPr>
          <a:xfrm>
            <a:off x="2040416" y="2392410"/>
            <a:ext cx="8283798" cy="3053528"/>
          </a:xfrm>
          <a:prstGeom prst="rect">
            <a:avLst/>
          </a:prstGeom>
          <a:noFill/>
        </p:spPr>
        <p:txBody>
          <a:bodyPr wrap="square" lIns="0" tIns="0" rIns="0" bIns="0" rtlCol="0" anchor="t">
            <a:spAutoFit/>
          </a:bodyPr>
          <a:lstStyle/>
          <a:p>
            <a:pPr marL="285750" indent="-285750" defTabSz="914400">
              <a:lnSpc>
                <a:spcPct val="120000"/>
              </a:lnSpc>
              <a:spcBef>
                <a:spcPts val="400"/>
              </a:spcBef>
              <a:spcAft>
                <a:spcPts val="400"/>
              </a:spcAft>
              <a:buClr>
                <a:srgbClr val="079FFF"/>
              </a:buClr>
              <a:buFont typeface="Arial" panose="020B0604020202020204" pitchFamily="34" charset="0"/>
              <a:buChar char="•"/>
              <a:defRPr/>
            </a:pPr>
            <a:r>
              <a:rPr kumimoji="0" lang="en-US" sz="1600" b="0" i="0" u="none" strike="noStrike" kern="1200" cap="none" spc="0" normalizeH="0" baseline="0" noProof="0" dirty="0">
                <a:ln>
                  <a:noFill/>
                </a:ln>
                <a:effectLst/>
                <a:uLnTx/>
                <a:uFillTx/>
                <a:latin typeface="Futura Next Book"/>
              </a:rPr>
              <a:t>Text or copy – the words on the interface </a:t>
            </a:r>
            <a:endParaRPr lang="en-US" dirty="0">
              <a:latin typeface="Futura Next Book"/>
            </a:endParaRPr>
          </a:p>
          <a:p>
            <a:pPr marL="285750" marR="0" lvl="0" indent="-285750" algn="l" defTabSz="914400">
              <a:lnSpc>
                <a:spcPct val="120000"/>
              </a:lnSpc>
              <a:spcBef>
                <a:spcPts val="400"/>
              </a:spcBef>
              <a:spcAft>
                <a:spcPts val="400"/>
              </a:spcAft>
              <a:buClr>
                <a:srgbClr val="079FFF"/>
              </a:buClr>
              <a:buSzTx/>
              <a:buFont typeface="Arial" panose="020B0604020202020204" pitchFamily="34" charset="0"/>
              <a:buChar char="•"/>
              <a:tabLst/>
              <a:defRPr/>
            </a:pPr>
            <a:r>
              <a:rPr lang="en-US" sz="1600" dirty="0">
                <a:latin typeface="Futura Next Book"/>
              </a:rPr>
              <a:t>Images</a:t>
            </a:r>
            <a:endParaRPr lang="en-US" dirty="0">
              <a:latin typeface="Futura Next Book"/>
            </a:endParaRPr>
          </a:p>
          <a:p>
            <a:pPr marL="285750" indent="-285750">
              <a:lnSpc>
                <a:spcPct val="120000"/>
              </a:lnSpc>
              <a:spcBef>
                <a:spcPts val="400"/>
              </a:spcBef>
              <a:spcAft>
                <a:spcPts val="400"/>
              </a:spcAft>
              <a:buClr>
                <a:srgbClr val="079FFF"/>
              </a:buClr>
              <a:buFont typeface="Arial" panose="020B0604020202020204" pitchFamily="34" charset="0"/>
              <a:buChar char="•"/>
              <a:defRPr/>
            </a:pPr>
            <a:r>
              <a:rPr lang="en-US" sz="1600" dirty="0">
                <a:latin typeface="Futura Next Book"/>
              </a:rPr>
              <a:t>Graphics</a:t>
            </a:r>
          </a:p>
          <a:p>
            <a:pPr marL="285750" indent="-285750">
              <a:lnSpc>
                <a:spcPct val="120000"/>
              </a:lnSpc>
              <a:spcBef>
                <a:spcPts val="400"/>
              </a:spcBef>
              <a:spcAft>
                <a:spcPts val="400"/>
              </a:spcAft>
              <a:buClr>
                <a:srgbClr val="079FFF"/>
              </a:buClr>
              <a:buFont typeface="Arial" panose="020B0604020202020204" pitchFamily="34" charset="0"/>
              <a:buChar char="•"/>
              <a:defRPr/>
            </a:pPr>
            <a:r>
              <a:rPr lang="en-US" sz="1600" dirty="0">
                <a:latin typeface="Futura Next Book"/>
              </a:rPr>
              <a:t>Audio</a:t>
            </a:r>
          </a:p>
          <a:p>
            <a:pPr marL="285750" indent="-285750">
              <a:lnSpc>
                <a:spcPct val="120000"/>
              </a:lnSpc>
              <a:spcBef>
                <a:spcPts val="400"/>
              </a:spcBef>
              <a:spcAft>
                <a:spcPts val="400"/>
              </a:spcAft>
              <a:buClr>
                <a:srgbClr val="079FFF"/>
              </a:buClr>
              <a:buFont typeface="Arial" panose="020B0604020202020204" pitchFamily="34" charset="0"/>
              <a:buChar char="•"/>
              <a:defRPr/>
            </a:pPr>
            <a:r>
              <a:rPr lang="en-US" sz="1600" dirty="0">
                <a:latin typeface="Futura Next Book"/>
              </a:rPr>
              <a:t>Video</a:t>
            </a:r>
          </a:p>
          <a:p>
            <a:pPr marL="285750" indent="-285750">
              <a:lnSpc>
                <a:spcPct val="120000"/>
              </a:lnSpc>
              <a:spcBef>
                <a:spcPts val="400"/>
              </a:spcBef>
              <a:spcAft>
                <a:spcPts val="400"/>
              </a:spcAft>
              <a:buClr>
                <a:srgbClr val="079FFF"/>
              </a:buClr>
              <a:buFont typeface="Arial" panose="020B0604020202020204" pitchFamily="34" charset="0"/>
              <a:buChar char="•"/>
              <a:defRPr/>
            </a:pPr>
            <a:r>
              <a:rPr lang="en-US" sz="1600" dirty="0">
                <a:latin typeface="Futura Next Book"/>
              </a:rPr>
              <a:t>Files and documents </a:t>
            </a:r>
          </a:p>
          <a:p>
            <a:pPr marL="285750" indent="-285750">
              <a:lnSpc>
                <a:spcPct val="120000"/>
              </a:lnSpc>
              <a:spcBef>
                <a:spcPts val="400"/>
              </a:spcBef>
              <a:spcAft>
                <a:spcPts val="400"/>
              </a:spcAft>
              <a:buClr>
                <a:srgbClr val="079FFF"/>
              </a:buClr>
              <a:buFont typeface="Arial" panose="020B0604020202020204" pitchFamily="34" charset="0"/>
              <a:buChar char="•"/>
              <a:defRPr/>
            </a:pPr>
            <a:r>
              <a:rPr lang="en-US" sz="1600" dirty="0">
                <a:latin typeface="Futura Next Book"/>
              </a:rPr>
              <a:t>Meta data </a:t>
            </a:r>
            <a:endParaRPr lang="en-US" sz="1600" dirty="0">
              <a:latin typeface="Futura Next Book" panose="020B0502020204020303" pitchFamily="34" charset="77"/>
            </a:endParaRPr>
          </a:p>
          <a:p>
            <a:pPr marL="285750" indent="-285750">
              <a:lnSpc>
                <a:spcPct val="120000"/>
              </a:lnSpc>
              <a:spcBef>
                <a:spcPts val="400"/>
              </a:spcBef>
              <a:spcAft>
                <a:spcPts val="400"/>
              </a:spcAft>
              <a:buClr>
                <a:srgbClr val="079FFF"/>
              </a:buClr>
              <a:buFont typeface="Arial" panose="020B0604020202020204" pitchFamily="34" charset="0"/>
              <a:buChar char="•"/>
              <a:defRPr/>
            </a:pPr>
            <a:r>
              <a:rPr lang="en-US" sz="1600" dirty="0">
                <a:latin typeface="Futura Next Book"/>
              </a:rPr>
              <a:t>User generated content </a:t>
            </a:r>
            <a:endParaRPr lang="en-US" sz="1600" dirty="0">
              <a:latin typeface="Futura Next Book" panose="020B0502020204020303" pitchFamily="34" charset="77"/>
            </a:endParaRPr>
          </a:p>
        </p:txBody>
      </p:sp>
      <p:sp>
        <p:nvSpPr>
          <p:cNvPr id="6" name="Text Placeholder 7">
            <a:extLst>
              <a:ext uri="{FF2B5EF4-FFF2-40B4-BE49-F238E27FC236}">
                <a16:creationId xmlns:a16="http://schemas.microsoft.com/office/drawing/2014/main" id="{2A43C451-0D33-49E7-A218-449EB5F223C1}"/>
              </a:ext>
            </a:extLst>
          </p:cNvPr>
          <p:cNvSpPr>
            <a:spLocks noGrp="1"/>
          </p:cNvSpPr>
          <p:nvPr>
            <p:ph type="body" sz="quarter" idx="13"/>
          </p:nvPr>
        </p:nvSpPr>
        <p:spPr>
          <a:xfrm>
            <a:off x="1047639" y="435591"/>
            <a:ext cx="5743468" cy="288925"/>
          </a:xfrm>
        </p:spPr>
        <p:txBody>
          <a:bodyPr/>
          <a:lstStyle/>
          <a:p>
            <a:r>
              <a:rPr lang="en-IN"/>
              <a:t>Content-first design</a:t>
            </a:r>
          </a:p>
        </p:txBody>
      </p:sp>
    </p:spTree>
    <p:extLst>
      <p:ext uri="{BB962C8B-B14F-4D97-AF65-F5344CB8AC3E}">
        <p14:creationId xmlns:p14="http://schemas.microsoft.com/office/powerpoint/2010/main" val="274524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EDB8E5-8BD9-4AD5-84C8-A2FFE8E844FF}"/>
              </a:ext>
            </a:extLst>
          </p:cNvPr>
          <p:cNvSpPr>
            <a:spLocks noGrp="1"/>
          </p:cNvSpPr>
          <p:nvPr>
            <p:ph type="title"/>
          </p:nvPr>
        </p:nvSpPr>
        <p:spPr>
          <a:xfrm>
            <a:off x="1047641" y="2100978"/>
            <a:ext cx="12007959" cy="3728497"/>
          </a:xfrm>
        </p:spPr>
        <p:txBody>
          <a:bodyPr/>
          <a:lstStyle/>
          <a:p>
            <a:r>
              <a:rPr lang="en-US"/>
              <a:t>Why you should go for content-first design</a:t>
            </a:r>
          </a:p>
        </p:txBody>
      </p:sp>
    </p:spTree>
    <p:extLst>
      <p:ext uri="{BB962C8B-B14F-4D97-AF65-F5344CB8AC3E}">
        <p14:creationId xmlns:p14="http://schemas.microsoft.com/office/powerpoint/2010/main" val="794924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B246AE9E-29BA-2966-4408-E8BACCABBE27}"/>
              </a:ext>
            </a:extLst>
          </p:cNvPr>
          <p:cNvSpPr>
            <a:spLocks noGrp="1"/>
          </p:cNvSpPr>
          <p:nvPr>
            <p:ph type="title"/>
          </p:nvPr>
        </p:nvSpPr>
        <p:spPr/>
        <p:txBody>
          <a:bodyPr>
            <a:normAutofit/>
          </a:bodyPr>
          <a:lstStyle/>
          <a:p>
            <a:r>
              <a:rPr lang="en-US"/>
              <a:t>Accurate manifestation of intended experiences</a:t>
            </a:r>
          </a:p>
        </p:txBody>
      </p:sp>
      <p:sp>
        <p:nvSpPr>
          <p:cNvPr id="11" name="Text Placeholder 10">
            <a:extLst>
              <a:ext uri="{FF2B5EF4-FFF2-40B4-BE49-F238E27FC236}">
                <a16:creationId xmlns:a16="http://schemas.microsoft.com/office/drawing/2014/main" id="{38AC68A0-E642-E471-AE32-F9FAD82F3377}"/>
              </a:ext>
            </a:extLst>
          </p:cNvPr>
          <p:cNvSpPr>
            <a:spLocks noGrp="1"/>
          </p:cNvSpPr>
          <p:nvPr>
            <p:ph type="body" sz="quarter" idx="13"/>
          </p:nvPr>
        </p:nvSpPr>
        <p:spPr/>
        <p:txBody>
          <a:bodyPr/>
          <a:lstStyle/>
          <a:p>
            <a:r>
              <a:rPr lang="en-IN"/>
              <a:t>Content-first design</a:t>
            </a:r>
          </a:p>
          <a:p>
            <a:endParaRPr lang="en-US"/>
          </a:p>
        </p:txBody>
      </p:sp>
      <p:sp>
        <p:nvSpPr>
          <p:cNvPr id="2" name="TextBox 1">
            <a:extLst>
              <a:ext uri="{FF2B5EF4-FFF2-40B4-BE49-F238E27FC236}">
                <a16:creationId xmlns:a16="http://schemas.microsoft.com/office/drawing/2014/main" id="{6D09696A-C16A-2418-E271-D81DC7DE562B}"/>
              </a:ext>
            </a:extLst>
          </p:cNvPr>
          <p:cNvSpPr txBox="1"/>
          <p:nvPr/>
        </p:nvSpPr>
        <p:spPr>
          <a:xfrm>
            <a:off x="894080" y="221488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7" name="TextBox 6">
            <a:extLst>
              <a:ext uri="{FF2B5EF4-FFF2-40B4-BE49-F238E27FC236}">
                <a16:creationId xmlns:a16="http://schemas.microsoft.com/office/drawing/2014/main" id="{BE331D6C-E7C9-41DE-BE96-28667717AABF}"/>
              </a:ext>
            </a:extLst>
          </p:cNvPr>
          <p:cNvSpPr txBox="1"/>
          <p:nvPr/>
        </p:nvSpPr>
        <p:spPr>
          <a:xfrm>
            <a:off x="1337450" y="3171295"/>
            <a:ext cx="8604362" cy="646331"/>
          </a:xfrm>
          <a:prstGeom prst="rect">
            <a:avLst/>
          </a:prstGeom>
          <a:noFill/>
        </p:spPr>
        <p:txBody>
          <a:bodyPr wrap="square">
            <a:spAutoFit/>
          </a:bodyPr>
          <a:lstStyle/>
          <a:p>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With collaborative envisioning of the product</a:t>
            </a:r>
            <a:r>
              <a:rPr lang="en-US" dirty="0">
                <a:latin typeface="Futura Next Book" panose="020B0502020204020303" pitchFamily="34" charset="77"/>
              </a:rPr>
              <a:t>, you get an outcome much closer to the intended experience</a:t>
            </a: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 </a:t>
            </a:r>
            <a:endParaRPr lang="en-US" dirty="0"/>
          </a:p>
        </p:txBody>
      </p:sp>
    </p:spTree>
    <p:extLst>
      <p:ext uri="{BB962C8B-B14F-4D97-AF65-F5344CB8AC3E}">
        <p14:creationId xmlns:p14="http://schemas.microsoft.com/office/powerpoint/2010/main" val="31914585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38AC68A0-E642-E471-AE32-F9FAD82F3377}"/>
              </a:ext>
            </a:extLst>
          </p:cNvPr>
          <p:cNvSpPr>
            <a:spLocks noGrp="1"/>
          </p:cNvSpPr>
          <p:nvPr>
            <p:ph type="body" sz="quarter" idx="13"/>
          </p:nvPr>
        </p:nvSpPr>
        <p:spPr/>
        <p:txBody>
          <a:bodyPr/>
          <a:lstStyle/>
          <a:p>
            <a:r>
              <a:rPr lang="en-IN"/>
              <a:t>Content-first design</a:t>
            </a:r>
          </a:p>
          <a:p>
            <a:endParaRPr lang="en-US"/>
          </a:p>
        </p:txBody>
      </p:sp>
      <p:sp>
        <p:nvSpPr>
          <p:cNvPr id="2" name="TextBox 1">
            <a:extLst>
              <a:ext uri="{FF2B5EF4-FFF2-40B4-BE49-F238E27FC236}">
                <a16:creationId xmlns:a16="http://schemas.microsoft.com/office/drawing/2014/main" id="{6D09696A-C16A-2418-E271-D81DC7DE562B}"/>
              </a:ext>
            </a:extLst>
          </p:cNvPr>
          <p:cNvSpPr txBox="1"/>
          <p:nvPr/>
        </p:nvSpPr>
        <p:spPr>
          <a:xfrm>
            <a:off x="894080" y="221488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pic>
        <p:nvPicPr>
          <p:cNvPr id="8" name="Picture 2" descr="Design-first">
            <a:extLst>
              <a:ext uri="{FF2B5EF4-FFF2-40B4-BE49-F238E27FC236}">
                <a16:creationId xmlns:a16="http://schemas.microsoft.com/office/drawing/2014/main" id="{BEDFCCFE-1D1A-458A-AACC-F3BA23B1F5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6381" y="1043693"/>
            <a:ext cx="6744497" cy="4197526"/>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Design-first - Adding Content">
            <a:extLst>
              <a:ext uri="{FF2B5EF4-FFF2-40B4-BE49-F238E27FC236}">
                <a16:creationId xmlns:a16="http://schemas.microsoft.com/office/drawing/2014/main" id="{DBA3D6BA-6F32-463E-85DF-AA568D8826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12113" y="945224"/>
            <a:ext cx="7226300" cy="606102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AA467BD-7FDC-41EA-A6FA-2AA87E8BE6E8}"/>
              </a:ext>
            </a:extLst>
          </p:cNvPr>
          <p:cNvSpPr txBox="1"/>
          <p:nvPr/>
        </p:nvSpPr>
        <p:spPr>
          <a:xfrm>
            <a:off x="1625600" y="7343098"/>
            <a:ext cx="3568700" cy="565182"/>
          </a:xfrm>
          <a:prstGeom prst="rect">
            <a:avLst/>
          </a:prstGeom>
        </p:spPr>
        <p:txBody>
          <a:bodyPr vert="horz" wrap="square" lIns="91440" tIns="45720" rIns="91440" bIns="45720" rtlCol="0" anchor="ctr">
            <a:normAutofit/>
          </a:bodyPr>
          <a:lstStyle/>
          <a:p>
            <a:pPr algn="l"/>
            <a:r>
              <a:rPr lang="en-US" sz="1600" b="0" i="0" dirty="0">
                <a:latin typeface="Futura Next Book" panose="020B0502020204020303" pitchFamily="34" charset="77"/>
              </a:rPr>
              <a:t>Design-first approach</a:t>
            </a:r>
          </a:p>
        </p:txBody>
      </p:sp>
      <p:sp>
        <p:nvSpPr>
          <p:cNvPr id="9" name="TextBox 8">
            <a:extLst>
              <a:ext uri="{FF2B5EF4-FFF2-40B4-BE49-F238E27FC236}">
                <a16:creationId xmlns:a16="http://schemas.microsoft.com/office/drawing/2014/main" id="{1DA18A5F-5BD7-4E19-A9DF-F1A7E6E30C77}"/>
              </a:ext>
            </a:extLst>
          </p:cNvPr>
          <p:cNvSpPr txBox="1"/>
          <p:nvPr/>
        </p:nvSpPr>
        <p:spPr>
          <a:xfrm>
            <a:off x="9599612" y="7310687"/>
            <a:ext cx="4751387" cy="565182"/>
          </a:xfrm>
          <a:prstGeom prst="rect">
            <a:avLst/>
          </a:prstGeom>
        </p:spPr>
        <p:txBody>
          <a:bodyPr vert="horz" wrap="square" lIns="91440" tIns="45720" rIns="91440" bIns="45720" rtlCol="0" anchor="ctr">
            <a:normAutofit/>
          </a:bodyPr>
          <a:lstStyle/>
          <a:p>
            <a:pPr algn="l"/>
            <a:r>
              <a:rPr lang="en-US" sz="1600" b="0" i="0" dirty="0">
                <a:latin typeface="Futura Next Book" panose="020B0502020204020303" pitchFamily="34" charset="77"/>
              </a:rPr>
              <a:t>Design-first approach with actual content</a:t>
            </a:r>
          </a:p>
        </p:txBody>
      </p:sp>
    </p:spTree>
    <p:extLst>
      <p:ext uri="{BB962C8B-B14F-4D97-AF65-F5344CB8AC3E}">
        <p14:creationId xmlns:p14="http://schemas.microsoft.com/office/powerpoint/2010/main" val="40932493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38AC68A0-E642-E471-AE32-F9FAD82F3377}"/>
              </a:ext>
            </a:extLst>
          </p:cNvPr>
          <p:cNvSpPr>
            <a:spLocks noGrp="1"/>
          </p:cNvSpPr>
          <p:nvPr>
            <p:ph type="body" sz="quarter" idx="13"/>
          </p:nvPr>
        </p:nvSpPr>
        <p:spPr/>
        <p:txBody>
          <a:bodyPr/>
          <a:lstStyle/>
          <a:p>
            <a:r>
              <a:rPr lang="en-IN"/>
              <a:t>Content-first design</a:t>
            </a:r>
          </a:p>
          <a:p>
            <a:endParaRPr lang="en-US"/>
          </a:p>
        </p:txBody>
      </p:sp>
      <p:sp>
        <p:nvSpPr>
          <p:cNvPr id="2" name="TextBox 1">
            <a:extLst>
              <a:ext uri="{FF2B5EF4-FFF2-40B4-BE49-F238E27FC236}">
                <a16:creationId xmlns:a16="http://schemas.microsoft.com/office/drawing/2014/main" id="{6D09696A-C16A-2418-E271-D81DC7DE562B}"/>
              </a:ext>
            </a:extLst>
          </p:cNvPr>
          <p:cNvSpPr txBox="1"/>
          <p:nvPr/>
        </p:nvSpPr>
        <p:spPr>
          <a:xfrm>
            <a:off x="894080" y="221488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pic>
        <p:nvPicPr>
          <p:cNvPr id="4098" name="Picture 2" descr="Content-first design">
            <a:extLst>
              <a:ext uri="{FF2B5EF4-FFF2-40B4-BE49-F238E27FC236}">
                <a16:creationId xmlns:a16="http://schemas.microsoft.com/office/drawing/2014/main" id="{2349C1A6-EBFC-4636-A23A-A99ECB9E0D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517" b="4135"/>
          <a:stretch/>
        </p:blipFill>
        <p:spPr bwMode="auto">
          <a:xfrm>
            <a:off x="3919373" y="724516"/>
            <a:ext cx="7547769" cy="67437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51F7246-5523-4049-9340-33054CCF70C2}"/>
              </a:ext>
            </a:extLst>
          </p:cNvPr>
          <p:cNvSpPr txBox="1"/>
          <p:nvPr/>
        </p:nvSpPr>
        <p:spPr>
          <a:xfrm>
            <a:off x="6629400" y="7468216"/>
            <a:ext cx="3568700" cy="565182"/>
          </a:xfrm>
          <a:prstGeom prst="rect">
            <a:avLst/>
          </a:prstGeom>
        </p:spPr>
        <p:txBody>
          <a:bodyPr vert="horz" wrap="square" lIns="91440" tIns="45720" rIns="91440" bIns="45720" rtlCol="0" anchor="ctr">
            <a:normAutofit/>
          </a:bodyPr>
          <a:lstStyle/>
          <a:p>
            <a:pPr algn="l"/>
            <a:r>
              <a:rPr lang="en-US" sz="1600" dirty="0">
                <a:latin typeface="Futura Next Book" panose="020B0502020204020303" pitchFamily="34" charset="77"/>
              </a:rPr>
              <a:t>Content</a:t>
            </a:r>
            <a:r>
              <a:rPr lang="en-US" sz="1600" b="0" i="0" dirty="0">
                <a:latin typeface="Futura Next Book" panose="020B0502020204020303" pitchFamily="34" charset="77"/>
              </a:rPr>
              <a:t>-first design approach</a:t>
            </a:r>
          </a:p>
        </p:txBody>
      </p:sp>
    </p:spTree>
    <p:extLst>
      <p:ext uri="{BB962C8B-B14F-4D97-AF65-F5344CB8AC3E}">
        <p14:creationId xmlns:p14="http://schemas.microsoft.com/office/powerpoint/2010/main" val="27865463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B246AE9E-29BA-2966-4408-E8BACCABBE27}"/>
              </a:ext>
            </a:extLst>
          </p:cNvPr>
          <p:cNvSpPr>
            <a:spLocks noGrp="1"/>
          </p:cNvSpPr>
          <p:nvPr>
            <p:ph type="title"/>
          </p:nvPr>
        </p:nvSpPr>
        <p:spPr/>
        <p:txBody>
          <a:bodyPr>
            <a:normAutofit/>
          </a:bodyPr>
          <a:lstStyle/>
          <a:p>
            <a:r>
              <a:rPr lang="en-US"/>
              <a:t>Reduced assumptions</a:t>
            </a:r>
          </a:p>
        </p:txBody>
      </p:sp>
      <p:sp>
        <p:nvSpPr>
          <p:cNvPr id="11" name="Text Placeholder 10">
            <a:extLst>
              <a:ext uri="{FF2B5EF4-FFF2-40B4-BE49-F238E27FC236}">
                <a16:creationId xmlns:a16="http://schemas.microsoft.com/office/drawing/2014/main" id="{38AC68A0-E642-E471-AE32-F9FAD82F3377}"/>
              </a:ext>
            </a:extLst>
          </p:cNvPr>
          <p:cNvSpPr>
            <a:spLocks noGrp="1"/>
          </p:cNvSpPr>
          <p:nvPr>
            <p:ph type="body" sz="quarter" idx="13"/>
          </p:nvPr>
        </p:nvSpPr>
        <p:spPr/>
        <p:txBody>
          <a:bodyPr/>
          <a:lstStyle/>
          <a:p>
            <a:r>
              <a:rPr lang="en-IN"/>
              <a:t>Content-first design</a:t>
            </a:r>
          </a:p>
          <a:p>
            <a:endParaRPr lang="en-US"/>
          </a:p>
        </p:txBody>
      </p:sp>
      <p:sp>
        <p:nvSpPr>
          <p:cNvPr id="2" name="TextBox 1">
            <a:extLst>
              <a:ext uri="{FF2B5EF4-FFF2-40B4-BE49-F238E27FC236}">
                <a16:creationId xmlns:a16="http://schemas.microsoft.com/office/drawing/2014/main" id="{6D09696A-C16A-2418-E271-D81DC7DE562B}"/>
              </a:ext>
            </a:extLst>
          </p:cNvPr>
          <p:cNvSpPr txBox="1"/>
          <p:nvPr/>
        </p:nvSpPr>
        <p:spPr>
          <a:xfrm>
            <a:off x="894080" y="221488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7" name="TextBox 6">
            <a:extLst>
              <a:ext uri="{FF2B5EF4-FFF2-40B4-BE49-F238E27FC236}">
                <a16:creationId xmlns:a16="http://schemas.microsoft.com/office/drawing/2014/main" id="{0A7484A9-A0D9-4FE2-AD40-473611C26E04}"/>
              </a:ext>
            </a:extLst>
          </p:cNvPr>
          <p:cNvSpPr txBox="1"/>
          <p:nvPr/>
        </p:nvSpPr>
        <p:spPr>
          <a:xfrm>
            <a:off x="1217607" y="2956531"/>
            <a:ext cx="12973162" cy="2465227"/>
          </a:xfrm>
          <a:prstGeom prst="rect">
            <a:avLst/>
          </a:prstGeom>
          <a:noFill/>
        </p:spPr>
        <p:txBody>
          <a:bodyPr wrap="square">
            <a:spAutoFit/>
          </a:bodyPr>
          <a:lstStyle/>
          <a:p>
            <a:pPr marR="0" lvl="0" algn="l" defTabSz="914400" rtl="0" eaLnBrk="1" fontAlgn="auto" latinLnBrk="0" hangingPunct="1">
              <a:lnSpc>
                <a:spcPct val="120000"/>
              </a:lnSpc>
              <a:spcBef>
                <a:spcPts val="400"/>
              </a:spcBef>
              <a:spcAft>
                <a:spcPts val="400"/>
              </a:spcAft>
              <a:buClr>
                <a:srgbClr val="079FFF"/>
              </a:buClr>
              <a:buSzTx/>
              <a:tabLst/>
              <a:defRPr/>
            </a:pP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Working with actual content helps reduce assumptions you make around navigation, CTAs and information hierarchy. </a:t>
            </a:r>
          </a:p>
          <a:p>
            <a:pPr marR="0" lvl="0" algn="l" defTabSz="914400" rtl="0" eaLnBrk="1" fontAlgn="auto" latinLnBrk="0" hangingPunct="1">
              <a:lnSpc>
                <a:spcPct val="120000"/>
              </a:lnSpc>
              <a:spcBef>
                <a:spcPts val="400"/>
              </a:spcBef>
              <a:spcAft>
                <a:spcPts val="400"/>
              </a:spcAft>
              <a:buClr>
                <a:srgbClr val="079FFF"/>
              </a:buClr>
              <a:buSzTx/>
              <a:tabLst/>
              <a:defRPr/>
            </a:pPr>
            <a:endParaRPr lang="en-US" dirty="0">
              <a:latin typeface="Futura Next Book" panose="020B0502020204020303" pitchFamily="34" charset="77"/>
            </a:endParaRPr>
          </a:p>
          <a:p>
            <a:pPr marR="0" lvl="0" algn="l" defTabSz="914400" rtl="0" eaLnBrk="1" fontAlgn="auto" latinLnBrk="0" hangingPunct="1">
              <a:lnSpc>
                <a:spcPct val="120000"/>
              </a:lnSpc>
              <a:spcBef>
                <a:spcPts val="400"/>
              </a:spcBef>
              <a:spcAft>
                <a:spcPts val="400"/>
              </a:spcAft>
              <a:buClr>
                <a:srgbClr val="079FFF"/>
              </a:buClr>
              <a:buSzTx/>
              <a:tabLst/>
              <a:defRPr/>
            </a:pP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Design supports and enhances the content (instead of the other way around). </a:t>
            </a:r>
          </a:p>
          <a:p>
            <a:pPr marR="0" lvl="0" algn="l" defTabSz="914400" rtl="0" eaLnBrk="1" fontAlgn="auto" latinLnBrk="0" hangingPunct="1">
              <a:lnSpc>
                <a:spcPct val="120000"/>
              </a:lnSpc>
              <a:spcBef>
                <a:spcPts val="400"/>
              </a:spcBef>
              <a:spcAft>
                <a:spcPts val="400"/>
              </a:spcAft>
              <a:buClr>
                <a:srgbClr val="079FFF"/>
              </a:buClr>
              <a:buSzTx/>
              <a:tabLst/>
              <a:defRPr/>
            </a:pPr>
            <a:endParaRPr lang="en-US" dirty="0">
              <a:latin typeface="Futura Next Book" panose="020B0502020204020303" pitchFamily="34" charset="77"/>
            </a:endParaRPr>
          </a:p>
          <a:p>
            <a:pPr marR="0" lvl="0" algn="l" defTabSz="914400" rtl="0" eaLnBrk="1" fontAlgn="auto" latinLnBrk="0" hangingPunct="1">
              <a:lnSpc>
                <a:spcPct val="120000"/>
              </a:lnSpc>
              <a:spcBef>
                <a:spcPts val="400"/>
              </a:spcBef>
              <a:spcAft>
                <a:spcPts val="400"/>
              </a:spcAft>
              <a:buClr>
                <a:srgbClr val="079FFF"/>
              </a:buClr>
              <a:buSzTx/>
              <a:tabLst/>
              <a:defRPr/>
            </a:pP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User testing results will be more accurate. </a:t>
            </a:r>
          </a:p>
        </p:txBody>
      </p:sp>
    </p:spTree>
    <p:extLst>
      <p:ext uri="{BB962C8B-B14F-4D97-AF65-F5344CB8AC3E}">
        <p14:creationId xmlns:p14="http://schemas.microsoft.com/office/powerpoint/2010/main" val="15064662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B246AE9E-29BA-2966-4408-E8BACCABBE27}"/>
              </a:ext>
            </a:extLst>
          </p:cNvPr>
          <p:cNvSpPr>
            <a:spLocks noGrp="1"/>
          </p:cNvSpPr>
          <p:nvPr>
            <p:ph type="title"/>
          </p:nvPr>
        </p:nvSpPr>
        <p:spPr>
          <a:xfrm>
            <a:off x="1047639" y="945224"/>
            <a:ext cx="13143131" cy="1006866"/>
          </a:xfrm>
        </p:spPr>
        <p:txBody>
          <a:bodyPr>
            <a:normAutofit/>
          </a:bodyPr>
          <a:lstStyle/>
          <a:p>
            <a:r>
              <a:rPr lang="en-US"/>
              <a:t>Consistency</a:t>
            </a:r>
          </a:p>
        </p:txBody>
      </p:sp>
      <p:sp>
        <p:nvSpPr>
          <p:cNvPr id="11" name="Text Placeholder 10">
            <a:extLst>
              <a:ext uri="{FF2B5EF4-FFF2-40B4-BE49-F238E27FC236}">
                <a16:creationId xmlns:a16="http://schemas.microsoft.com/office/drawing/2014/main" id="{38AC68A0-E642-E471-AE32-F9FAD82F3377}"/>
              </a:ext>
            </a:extLst>
          </p:cNvPr>
          <p:cNvSpPr>
            <a:spLocks noGrp="1"/>
          </p:cNvSpPr>
          <p:nvPr>
            <p:ph type="body" sz="quarter" idx="13"/>
          </p:nvPr>
        </p:nvSpPr>
        <p:spPr/>
        <p:txBody>
          <a:bodyPr/>
          <a:lstStyle/>
          <a:p>
            <a:r>
              <a:rPr lang="en-IN"/>
              <a:t>Content-first design</a:t>
            </a:r>
          </a:p>
          <a:p>
            <a:endParaRPr lang="en-US"/>
          </a:p>
        </p:txBody>
      </p:sp>
      <p:sp>
        <p:nvSpPr>
          <p:cNvPr id="2" name="TextBox 1">
            <a:extLst>
              <a:ext uri="{FF2B5EF4-FFF2-40B4-BE49-F238E27FC236}">
                <a16:creationId xmlns:a16="http://schemas.microsoft.com/office/drawing/2014/main" id="{6D09696A-C16A-2418-E271-D81DC7DE562B}"/>
              </a:ext>
            </a:extLst>
          </p:cNvPr>
          <p:cNvSpPr txBox="1"/>
          <p:nvPr/>
        </p:nvSpPr>
        <p:spPr>
          <a:xfrm>
            <a:off x="894080" y="221488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7" name="TextBox 6">
            <a:extLst>
              <a:ext uri="{FF2B5EF4-FFF2-40B4-BE49-F238E27FC236}">
                <a16:creationId xmlns:a16="http://schemas.microsoft.com/office/drawing/2014/main" id="{4E771637-3060-45FF-9A2D-B60FBFBD97F7}"/>
              </a:ext>
            </a:extLst>
          </p:cNvPr>
          <p:cNvSpPr txBox="1"/>
          <p:nvPr/>
        </p:nvSpPr>
        <p:spPr>
          <a:xfrm>
            <a:off x="1598022" y="1952090"/>
            <a:ext cx="10171611" cy="5842561"/>
          </a:xfrm>
          <a:prstGeom prst="rect">
            <a:avLst/>
          </a:prstGeom>
          <a:noFill/>
        </p:spPr>
        <p:txBody>
          <a:bodyPr wrap="square">
            <a:spAutoFit/>
          </a:bodyPr>
          <a:lstStyle/>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endParaRPr lang="en-US" sz="1800" dirty="0"/>
          </a:p>
          <a:p>
            <a:pPr marR="0" lvl="0" algn="l" defTabSz="914400" rtl="0" eaLnBrk="1" fontAlgn="auto" latinLnBrk="0" hangingPunct="1">
              <a:lnSpc>
                <a:spcPct val="120000"/>
              </a:lnSpc>
              <a:spcBef>
                <a:spcPts val="400"/>
              </a:spcBef>
              <a:spcAft>
                <a:spcPts val="400"/>
              </a:spcAft>
              <a:buClr>
                <a:srgbClr val="079FFF"/>
              </a:buClr>
              <a:buSzTx/>
              <a:tabLst/>
              <a:defRPr/>
            </a:pP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Content-first design approach </a:t>
            </a:r>
            <a:r>
              <a:rPr lang="en-US" dirty="0">
                <a:latin typeface="Futura Next Book" panose="020B0502020204020303" pitchFamily="34" charset="77"/>
              </a:rPr>
              <a:t>offers higher level of consistency </a:t>
            </a: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 in terms of formatting, controlled vocabulary, voice and tone. it  renders a cohesive and consistent experience across the platform</a:t>
            </a:r>
            <a:r>
              <a:rPr lang="en-US" dirty="0">
                <a:latin typeface="Futura Next Book" panose="020B0502020204020303" pitchFamily="34" charset="77"/>
              </a:rPr>
              <a:t> and creates sense of credibility. </a:t>
            </a:r>
            <a:endParaRPr kumimoji="0" lang="en-US" sz="1800" b="0" i="0" u="none" strike="noStrike" kern="1200" cap="none" spc="0" normalizeH="0" baseline="0" noProof="0" dirty="0">
              <a:ln>
                <a:noFill/>
              </a:ln>
              <a:effectLst/>
              <a:uLnTx/>
              <a:uFillTx/>
              <a:latin typeface="Futura Next Book" panose="020B0502020204020303" pitchFamily="34" charset="77"/>
              <a:ea typeface="+mn-ea"/>
              <a:cs typeface="+mn-cs"/>
            </a:endParaRPr>
          </a:p>
          <a:p>
            <a:pPr marR="0" lvl="0" algn="l" defTabSz="914400" rtl="0" eaLnBrk="1" fontAlgn="auto" latinLnBrk="0" hangingPunct="1">
              <a:lnSpc>
                <a:spcPct val="120000"/>
              </a:lnSpc>
              <a:spcBef>
                <a:spcPts val="400"/>
              </a:spcBef>
              <a:spcAft>
                <a:spcPts val="400"/>
              </a:spcAft>
              <a:buClr>
                <a:srgbClr val="079FFF"/>
              </a:buClr>
              <a:buSzTx/>
              <a:tabLst/>
              <a:defRPr/>
            </a:pPr>
            <a:r>
              <a:rPr lang="en-US" dirty="0">
                <a:latin typeface="Futura Next Book" panose="020B0502020204020303" pitchFamily="34" charset="77"/>
              </a:rPr>
              <a:t>Consistency is needed in terms of:</a:t>
            </a: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Date formats</a:t>
            </a: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lang="en-US" dirty="0">
                <a:latin typeface="Futura Next Book" panose="020B0502020204020303" pitchFamily="34" charset="77"/>
              </a:rPr>
              <a:t>Time formats</a:t>
            </a: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Casing</a:t>
            </a: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Hyphenation </a:t>
            </a: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lang="en-US" dirty="0">
                <a:latin typeface="Futura Next Book" panose="020B0502020204020303" pitchFamily="34" charset="77"/>
              </a:rPr>
              <a:t>Acronyms </a:t>
            </a:r>
            <a:endParaRPr kumimoji="0" lang="en-US" sz="1800" b="0" i="0" u="none" strike="noStrike" kern="1200" cap="none" spc="0" normalizeH="0" baseline="0" noProof="0" dirty="0">
              <a:ln>
                <a:noFill/>
              </a:ln>
              <a:effectLst/>
              <a:uLnTx/>
              <a:uFillTx/>
              <a:latin typeface="Futura Next Book" panose="020B0502020204020303" pitchFamily="34" charset="77"/>
              <a:ea typeface="+mn-ea"/>
              <a:cs typeface="+mn-cs"/>
            </a:endParaRP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lang="en-US" dirty="0">
                <a:latin typeface="Futura Next Book" panose="020B0502020204020303" pitchFamily="34" charset="77"/>
              </a:rPr>
              <a:t>Using the same words to refer to an element</a:t>
            </a: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lang="en-US" dirty="0">
                <a:latin typeface="Futura Next Book" panose="020B0502020204020303" pitchFamily="34" charset="77"/>
              </a:rPr>
              <a:t>Active voice instead of passive </a:t>
            </a: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Choice of imagery </a:t>
            </a:r>
          </a:p>
          <a:p>
            <a:pPr marR="0" lvl="0" algn="l" defTabSz="914400" rtl="0" eaLnBrk="1" fontAlgn="auto" latinLnBrk="0" hangingPunct="1">
              <a:lnSpc>
                <a:spcPct val="120000"/>
              </a:lnSpc>
              <a:spcBef>
                <a:spcPts val="400"/>
              </a:spcBef>
              <a:spcAft>
                <a:spcPts val="400"/>
              </a:spcAft>
              <a:buClr>
                <a:srgbClr val="079FFF"/>
              </a:buClr>
              <a:buSzTx/>
              <a:tabLst/>
              <a:defRPr/>
            </a:pPr>
            <a:endParaRPr kumimoji="0" lang="en-US" sz="1800" b="0" i="0" u="none" strike="noStrike" kern="1200" cap="none" spc="0" normalizeH="0" baseline="0" noProof="0" dirty="0">
              <a:ln>
                <a:noFill/>
              </a:ln>
              <a:effectLst/>
              <a:uLnTx/>
              <a:uFillTx/>
              <a:latin typeface="Futura Next Book" panose="020B0502020204020303" pitchFamily="34" charset="77"/>
              <a:ea typeface="+mn-ea"/>
              <a:cs typeface="+mn-cs"/>
            </a:endParaRPr>
          </a:p>
        </p:txBody>
      </p:sp>
    </p:spTree>
    <p:extLst>
      <p:ext uri="{BB962C8B-B14F-4D97-AF65-F5344CB8AC3E}">
        <p14:creationId xmlns:p14="http://schemas.microsoft.com/office/powerpoint/2010/main" val="19230190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14F6B705-01FC-4BFE-96E2-03701D055568}"/>
              </a:ext>
            </a:extLst>
          </p:cNvPr>
          <p:cNvSpPr/>
          <p:nvPr/>
        </p:nvSpPr>
        <p:spPr>
          <a:xfrm>
            <a:off x="7924577" y="4411896"/>
            <a:ext cx="4895961" cy="2343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Rectangle 7">
            <a:extLst>
              <a:ext uri="{FF2B5EF4-FFF2-40B4-BE49-F238E27FC236}">
                <a16:creationId xmlns:a16="http://schemas.microsoft.com/office/drawing/2014/main" id="{68859CE6-5AFD-49BF-B275-9C199DF3DD16}"/>
              </a:ext>
            </a:extLst>
          </p:cNvPr>
          <p:cNvSpPr/>
          <p:nvPr/>
        </p:nvSpPr>
        <p:spPr>
          <a:xfrm>
            <a:off x="1052537" y="4511105"/>
            <a:ext cx="4895961" cy="2343150"/>
          </a:xfrm>
          <a:prstGeom prst="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10">
            <a:extLst>
              <a:ext uri="{FF2B5EF4-FFF2-40B4-BE49-F238E27FC236}">
                <a16:creationId xmlns:a16="http://schemas.microsoft.com/office/drawing/2014/main" id="{38AC68A0-E642-E471-AE32-F9FAD82F3377}"/>
              </a:ext>
            </a:extLst>
          </p:cNvPr>
          <p:cNvSpPr>
            <a:spLocks noGrp="1"/>
          </p:cNvSpPr>
          <p:nvPr>
            <p:ph type="body" sz="quarter" idx="13"/>
          </p:nvPr>
        </p:nvSpPr>
        <p:spPr/>
        <p:txBody>
          <a:bodyPr/>
          <a:lstStyle/>
          <a:p>
            <a:r>
              <a:rPr lang="en-IN"/>
              <a:t>Content-first design</a:t>
            </a:r>
          </a:p>
          <a:p>
            <a:endParaRPr lang="en-US"/>
          </a:p>
        </p:txBody>
      </p:sp>
      <p:sp>
        <p:nvSpPr>
          <p:cNvPr id="2" name="TextBox 1">
            <a:extLst>
              <a:ext uri="{FF2B5EF4-FFF2-40B4-BE49-F238E27FC236}">
                <a16:creationId xmlns:a16="http://schemas.microsoft.com/office/drawing/2014/main" id="{6D09696A-C16A-2418-E271-D81DC7DE562B}"/>
              </a:ext>
            </a:extLst>
          </p:cNvPr>
          <p:cNvSpPr txBox="1"/>
          <p:nvPr/>
        </p:nvSpPr>
        <p:spPr>
          <a:xfrm>
            <a:off x="894080" y="221488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pic>
        <p:nvPicPr>
          <p:cNvPr id="1026" name="Picture 2">
            <a:extLst>
              <a:ext uri="{FF2B5EF4-FFF2-40B4-BE49-F238E27FC236}">
                <a16:creationId xmlns:a16="http://schemas.microsoft.com/office/drawing/2014/main" id="{276A3AAF-F6CD-4B0E-97BF-8B2C43728C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7639" y="1396631"/>
            <a:ext cx="11772900" cy="234315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23F56B44-D2A4-4AE8-A684-B314C1159115}"/>
              </a:ext>
            </a:extLst>
          </p:cNvPr>
          <p:cNvSpPr txBox="1"/>
          <p:nvPr/>
        </p:nvSpPr>
        <p:spPr>
          <a:xfrm>
            <a:off x="1570862" y="5221015"/>
            <a:ext cx="3641217" cy="923330"/>
          </a:xfrm>
          <a:prstGeom prst="rect">
            <a:avLst/>
          </a:prstGeom>
          <a:noFill/>
        </p:spPr>
        <p:txBody>
          <a:bodyPr wrap="square">
            <a:spAutoFit/>
          </a:bodyPr>
          <a:lstStyle/>
          <a:p>
            <a:r>
              <a:rPr lang="en-US" sz="1800" dirty="0">
                <a:solidFill>
                  <a:schemeClr val="bg1"/>
                </a:solidFill>
                <a:effectLst/>
                <a:latin typeface="Futura Next Book" panose="020B0502020204020303"/>
                <a:ea typeface="Times New Roman" panose="02020603050405020304" pitchFamily="18" charset="0"/>
                <a:cs typeface="Times New Roman" panose="02020603050405020304" pitchFamily="18" charset="0"/>
              </a:rPr>
              <a:t>Is Engagement Feedback received? Click Yes or No to confirm.</a:t>
            </a:r>
            <a:endParaRPr lang="en-US" dirty="0">
              <a:solidFill>
                <a:schemeClr val="bg1"/>
              </a:solidFill>
              <a:latin typeface="Futura Next Book" panose="020B0502020204020303"/>
            </a:endParaRPr>
          </a:p>
        </p:txBody>
      </p:sp>
      <p:sp>
        <p:nvSpPr>
          <p:cNvPr id="14" name="TextBox 13">
            <a:extLst>
              <a:ext uri="{FF2B5EF4-FFF2-40B4-BE49-F238E27FC236}">
                <a16:creationId xmlns:a16="http://schemas.microsoft.com/office/drawing/2014/main" id="{E9369CAB-8DB7-4EC9-A0D7-FDF6857BA095}"/>
              </a:ext>
            </a:extLst>
          </p:cNvPr>
          <p:cNvSpPr txBox="1"/>
          <p:nvPr/>
        </p:nvSpPr>
        <p:spPr>
          <a:xfrm>
            <a:off x="8347025" y="4983306"/>
            <a:ext cx="4051064" cy="1200329"/>
          </a:xfrm>
          <a:prstGeom prst="rect">
            <a:avLst/>
          </a:prstGeom>
          <a:noFill/>
        </p:spPr>
        <p:txBody>
          <a:bodyPr wrap="square">
            <a:spAutoFit/>
          </a:bodyPr>
          <a:lstStyle>
            <a:defPPr>
              <a:defRPr lang="en-US"/>
            </a:defPPr>
            <a:lvl1pPr>
              <a:defRPr>
                <a:solidFill>
                  <a:schemeClr val="bg1"/>
                </a:solidFill>
                <a:effectLst/>
                <a:latin typeface="Futura Next Book" panose="020B0502020204020303"/>
                <a:ea typeface="Times New Roman" panose="02020603050405020304" pitchFamily="18" charset="0"/>
                <a:cs typeface="Times New Roman" panose="02020603050405020304" pitchFamily="18" charset="0"/>
              </a:defRPr>
            </a:lvl1pPr>
          </a:lstStyle>
          <a:p>
            <a:r>
              <a:rPr lang="en-US" dirty="0">
                <a:solidFill>
                  <a:schemeClr val="tx1"/>
                </a:solidFill>
              </a:rPr>
              <a:t>Did you receive engagement feedback? </a:t>
            </a:r>
          </a:p>
          <a:p>
            <a:r>
              <a:rPr lang="en-US" dirty="0">
                <a:solidFill>
                  <a:schemeClr val="tx1"/>
                </a:solidFill>
              </a:rPr>
              <a:t> </a:t>
            </a:r>
          </a:p>
          <a:p>
            <a:r>
              <a:rPr lang="en-US" dirty="0">
                <a:solidFill>
                  <a:schemeClr val="tx1"/>
                </a:solidFill>
              </a:rPr>
              <a:t>Yes/ No</a:t>
            </a:r>
          </a:p>
        </p:txBody>
      </p:sp>
      <p:sp>
        <p:nvSpPr>
          <p:cNvPr id="16" name="TextBox 15">
            <a:extLst>
              <a:ext uri="{FF2B5EF4-FFF2-40B4-BE49-F238E27FC236}">
                <a16:creationId xmlns:a16="http://schemas.microsoft.com/office/drawing/2014/main" id="{1DEAFE7D-E60E-42DB-8314-6C573D437FF9}"/>
              </a:ext>
            </a:extLst>
          </p:cNvPr>
          <p:cNvSpPr txBox="1"/>
          <p:nvPr/>
        </p:nvSpPr>
        <p:spPr>
          <a:xfrm>
            <a:off x="2379798" y="6891691"/>
            <a:ext cx="3568700" cy="565182"/>
          </a:xfrm>
          <a:prstGeom prst="rect">
            <a:avLst/>
          </a:prstGeom>
        </p:spPr>
        <p:txBody>
          <a:bodyPr vert="horz" wrap="square" lIns="91440" tIns="45720" rIns="91440" bIns="45720" rtlCol="0" anchor="ctr">
            <a:normAutofit/>
          </a:bodyPr>
          <a:lstStyle/>
          <a:p>
            <a:pPr algn="l"/>
            <a:r>
              <a:rPr lang="en-US" sz="1600" b="0" i="0" dirty="0">
                <a:latin typeface="Futura Next Book" panose="020B0502020204020303" pitchFamily="34" charset="77"/>
              </a:rPr>
              <a:t>Passive voice</a:t>
            </a:r>
          </a:p>
        </p:txBody>
      </p:sp>
      <p:sp>
        <p:nvSpPr>
          <p:cNvPr id="17" name="TextBox 16">
            <a:extLst>
              <a:ext uri="{FF2B5EF4-FFF2-40B4-BE49-F238E27FC236}">
                <a16:creationId xmlns:a16="http://schemas.microsoft.com/office/drawing/2014/main" id="{1B068447-25EB-4E3D-9210-2F568B2B7ADF}"/>
              </a:ext>
            </a:extLst>
          </p:cNvPr>
          <p:cNvSpPr txBox="1"/>
          <p:nvPr/>
        </p:nvSpPr>
        <p:spPr>
          <a:xfrm>
            <a:off x="9668872" y="6854255"/>
            <a:ext cx="3568700" cy="565182"/>
          </a:xfrm>
          <a:prstGeom prst="rect">
            <a:avLst/>
          </a:prstGeom>
        </p:spPr>
        <p:txBody>
          <a:bodyPr vert="horz" wrap="square" lIns="91440" tIns="45720" rIns="91440" bIns="45720" rtlCol="0" anchor="ctr">
            <a:normAutofit/>
          </a:bodyPr>
          <a:lstStyle/>
          <a:p>
            <a:pPr algn="l"/>
            <a:r>
              <a:rPr lang="en-US" sz="1600" b="0" i="0" dirty="0">
                <a:latin typeface="Futura Next Book" panose="020B0502020204020303" pitchFamily="34" charset="77"/>
              </a:rPr>
              <a:t>Active voice</a:t>
            </a:r>
          </a:p>
        </p:txBody>
      </p:sp>
    </p:spTree>
    <p:extLst>
      <p:ext uri="{BB962C8B-B14F-4D97-AF65-F5344CB8AC3E}">
        <p14:creationId xmlns:p14="http://schemas.microsoft.com/office/powerpoint/2010/main" val="3303942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C28D76-453F-6230-8733-D9CC8A080F83}"/>
              </a:ext>
            </a:extLst>
          </p:cNvPr>
          <p:cNvSpPr>
            <a:spLocks noGrp="1"/>
          </p:cNvSpPr>
          <p:nvPr>
            <p:ph type="title"/>
          </p:nvPr>
        </p:nvSpPr>
        <p:spPr/>
        <p:txBody>
          <a:bodyPr>
            <a:noAutofit/>
          </a:bodyPr>
          <a:lstStyle/>
          <a:p>
            <a:r>
              <a:rPr lang="en-IN" sz="5400"/>
              <a:t>Content-first design</a:t>
            </a:r>
            <a:endParaRPr lang="en-US" sz="5400"/>
          </a:p>
        </p:txBody>
      </p:sp>
      <p:sp>
        <p:nvSpPr>
          <p:cNvPr id="16" name="Text Placeholder 15">
            <a:extLst>
              <a:ext uri="{FF2B5EF4-FFF2-40B4-BE49-F238E27FC236}">
                <a16:creationId xmlns:a16="http://schemas.microsoft.com/office/drawing/2014/main" id="{C8310D51-AC70-2B2C-FECA-13187791CB11}"/>
              </a:ext>
            </a:extLst>
          </p:cNvPr>
          <p:cNvSpPr>
            <a:spLocks noGrp="1"/>
          </p:cNvSpPr>
          <p:nvPr>
            <p:ph type="body" sz="quarter" idx="14"/>
          </p:nvPr>
        </p:nvSpPr>
        <p:spPr/>
        <p:txBody>
          <a:bodyPr/>
          <a:lstStyle/>
          <a:p>
            <a:r>
              <a:rPr lang="en-US"/>
              <a:t>Duration: 30 min</a:t>
            </a:r>
          </a:p>
        </p:txBody>
      </p:sp>
      <p:sp>
        <p:nvSpPr>
          <p:cNvPr id="17" name="Text Placeholder 16">
            <a:extLst>
              <a:ext uri="{FF2B5EF4-FFF2-40B4-BE49-F238E27FC236}">
                <a16:creationId xmlns:a16="http://schemas.microsoft.com/office/drawing/2014/main" id="{1D4C3831-E82B-7D30-F37F-53FA6FA39327}"/>
              </a:ext>
            </a:extLst>
          </p:cNvPr>
          <p:cNvSpPr>
            <a:spLocks noGrp="1"/>
          </p:cNvSpPr>
          <p:nvPr>
            <p:ph type="body" sz="quarter" idx="15"/>
          </p:nvPr>
        </p:nvSpPr>
        <p:spPr/>
        <p:txBody>
          <a:bodyPr/>
          <a:lstStyle/>
          <a:p>
            <a:r>
              <a:rPr lang="en-US"/>
              <a:t>Session by: Ranjani Subramanian</a:t>
            </a:r>
          </a:p>
        </p:txBody>
      </p:sp>
      <p:pic>
        <p:nvPicPr>
          <p:cNvPr id="7" name="Picture 6">
            <a:extLst>
              <a:ext uri="{FF2B5EF4-FFF2-40B4-BE49-F238E27FC236}">
                <a16:creationId xmlns:a16="http://schemas.microsoft.com/office/drawing/2014/main" id="{1C68B584-5A01-D46E-2998-994502410696}"/>
              </a:ext>
            </a:extLst>
          </p:cNvPr>
          <p:cNvPicPr>
            <a:picLocks noChangeAspect="1"/>
          </p:cNvPicPr>
          <p:nvPr/>
        </p:nvPicPr>
        <p:blipFill>
          <a:blip r:embed="rId3"/>
          <a:stretch>
            <a:fillRect/>
          </a:stretch>
        </p:blipFill>
        <p:spPr>
          <a:xfrm>
            <a:off x="12192136" y="586456"/>
            <a:ext cx="2456479" cy="2466000"/>
          </a:xfrm>
          <a:prstGeom prst="rect">
            <a:avLst/>
          </a:prstGeom>
        </p:spPr>
      </p:pic>
      <p:pic>
        <p:nvPicPr>
          <p:cNvPr id="8" name="Picture 7">
            <a:extLst>
              <a:ext uri="{FF2B5EF4-FFF2-40B4-BE49-F238E27FC236}">
                <a16:creationId xmlns:a16="http://schemas.microsoft.com/office/drawing/2014/main" id="{62F41DE0-6ECF-5D8D-4007-1E15B30CF304}"/>
              </a:ext>
            </a:extLst>
          </p:cNvPr>
          <p:cNvPicPr>
            <a:picLocks noChangeAspect="1"/>
          </p:cNvPicPr>
          <p:nvPr/>
        </p:nvPicPr>
        <p:blipFill>
          <a:blip r:embed="rId4"/>
          <a:stretch>
            <a:fillRect/>
          </a:stretch>
        </p:blipFill>
        <p:spPr>
          <a:xfrm>
            <a:off x="12177872" y="3052456"/>
            <a:ext cx="2456515" cy="2466000"/>
          </a:xfrm>
          <a:prstGeom prst="rect">
            <a:avLst/>
          </a:prstGeom>
        </p:spPr>
      </p:pic>
      <p:pic>
        <p:nvPicPr>
          <p:cNvPr id="9" name="Picture 8">
            <a:extLst>
              <a:ext uri="{FF2B5EF4-FFF2-40B4-BE49-F238E27FC236}">
                <a16:creationId xmlns:a16="http://schemas.microsoft.com/office/drawing/2014/main" id="{96304CB3-205B-3D82-10C0-76E2D656DDF2}"/>
              </a:ext>
            </a:extLst>
          </p:cNvPr>
          <p:cNvPicPr>
            <a:picLocks noChangeAspect="1"/>
          </p:cNvPicPr>
          <p:nvPr/>
        </p:nvPicPr>
        <p:blipFill>
          <a:blip r:embed="rId5"/>
          <a:stretch>
            <a:fillRect/>
          </a:stretch>
        </p:blipFill>
        <p:spPr>
          <a:xfrm>
            <a:off x="12182615" y="5518456"/>
            <a:ext cx="2466000" cy="2466000"/>
          </a:xfrm>
          <a:prstGeom prst="rect">
            <a:avLst/>
          </a:prstGeom>
        </p:spPr>
      </p:pic>
      <p:pic>
        <p:nvPicPr>
          <p:cNvPr id="10" name="Picture 9">
            <a:extLst>
              <a:ext uri="{FF2B5EF4-FFF2-40B4-BE49-F238E27FC236}">
                <a16:creationId xmlns:a16="http://schemas.microsoft.com/office/drawing/2014/main" id="{D1D502F6-A495-16E7-02B9-E165B108593C}"/>
              </a:ext>
            </a:extLst>
          </p:cNvPr>
          <p:cNvPicPr>
            <a:picLocks noChangeAspect="1"/>
          </p:cNvPicPr>
          <p:nvPr/>
        </p:nvPicPr>
        <p:blipFill>
          <a:blip r:embed="rId6"/>
          <a:stretch>
            <a:fillRect/>
          </a:stretch>
        </p:blipFill>
        <p:spPr>
          <a:xfrm>
            <a:off x="9735621" y="5518456"/>
            <a:ext cx="2456515" cy="2466000"/>
          </a:xfrm>
          <a:prstGeom prst="rect">
            <a:avLst/>
          </a:prstGeom>
        </p:spPr>
      </p:pic>
      <p:pic>
        <p:nvPicPr>
          <p:cNvPr id="11" name="Picture 10">
            <a:extLst>
              <a:ext uri="{FF2B5EF4-FFF2-40B4-BE49-F238E27FC236}">
                <a16:creationId xmlns:a16="http://schemas.microsoft.com/office/drawing/2014/main" id="{2BF1F64A-C888-A5CC-BD57-A171B2360C87}"/>
              </a:ext>
            </a:extLst>
          </p:cNvPr>
          <p:cNvPicPr>
            <a:picLocks noChangeAspect="1"/>
          </p:cNvPicPr>
          <p:nvPr/>
        </p:nvPicPr>
        <p:blipFill>
          <a:blip r:embed="rId7"/>
          <a:stretch>
            <a:fillRect/>
          </a:stretch>
        </p:blipFill>
        <p:spPr>
          <a:xfrm>
            <a:off x="9729553" y="3052456"/>
            <a:ext cx="2466000" cy="2466000"/>
          </a:xfrm>
          <a:prstGeom prst="rect">
            <a:avLst/>
          </a:prstGeom>
        </p:spPr>
      </p:pic>
      <p:pic>
        <p:nvPicPr>
          <p:cNvPr id="12" name="Picture 11">
            <a:extLst>
              <a:ext uri="{FF2B5EF4-FFF2-40B4-BE49-F238E27FC236}">
                <a16:creationId xmlns:a16="http://schemas.microsoft.com/office/drawing/2014/main" id="{F074ACDC-C003-6EE5-8788-11384DD23D66}"/>
              </a:ext>
            </a:extLst>
          </p:cNvPr>
          <p:cNvPicPr>
            <a:picLocks noChangeAspect="1"/>
          </p:cNvPicPr>
          <p:nvPr/>
        </p:nvPicPr>
        <p:blipFill>
          <a:blip r:embed="rId8"/>
          <a:stretch>
            <a:fillRect/>
          </a:stretch>
        </p:blipFill>
        <p:spPr>
          <a:xfrm>
            <a:off x="9975751" y="837397"/>
            <a:ext cx="1964118" cy="1964118"/>
          </a:xfrm>
          <a:prstGeom prst="rect">
            <a:avLst/>
          </a:prstGeom>
        </p:spPr>
      </p:pic>
      <p:sp>
        <p:nvSpPr>
          <p:cNvPr id="14" name="TextBox 13">
            <a:extLst>
              <a:ext uri="{FF2B5EF4-FFF2-40B4-BE49-F238E27FC236}">
                <a16:creationId xmlns:a16="http://schemas.microsoft.com/office/drawing/2014/main" id="{50D78BA0-2590-6B0B-04D0-F4BAF183FB35}"/>
              </a:ext>
            </a:extLst>
          </p:cNvPr>
          <p:cNvSpPr txBox="1"/>
          <p:nvPr/>
        </p:nvSpPr>
        <p:spPr>
          <a:xfrm>
            <a:off x="1828800" y="6452171"/>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2" name="TextBox 1">
            <a:extLst>
              <a:ext uri="{FF2B5EF4-FFF2-40B4-BE49-F238E27FC236}">
                <a16:creationId xmlns:a16="http://schemas.microsoft.com/office/drawing/2014/main" id="{C38961BD-B949-C009-6F4F-BC6CFFC8BCEB}"/>
              </a:ext>
            </a:extLst>
          </p:cNvPr>
          <p:cNvSpPr txBox="1"/>
          <p:nvPr/>
        </p:nvSpPr>
        <p:spPr>
          <a:xfrm flipH="1" flipV="1">
            <a:off x="1676400" y="837397"/>
            <a:ext cx="165652" cy="408307"/>
          </a:xfrm>
          <a:prstGeom prst="rect">
            <a:avLst/>
          </a:prstGeom>
        </p:spPr>
        <p:txBody>
          <a:bodyPr vert="horz" wrap="none" lIns="91440" tIns="45720" rIns="91440" bIns="45720" rtlCol="0" anchor="ctr">
            <a:normAutofit/>
          </a:bodyPr>
          <a:lstStyle/>
          <a:p>
            <a:pPr algn="l"/>
            <a:endParaRPr lang="en-US" sz="1600" b="0" i="0">
              <a:latin typeface="Futura Next Book" panose="020B0502020204020303" pitchFamily="34" charset="77"/>
            </a:endParaRPr>
          </a:p>
        </p:txBody>
      </p:sp>
      <p:sp>
        <p:nvSpPr>
          <p:cNvPr id="3" name="TextBox 2">
            <a:extLst>
              <a:ext uri="{FF2B5EF4-FFF2-40B4-BE49-F238E27FC236}">
                <a16:creationId xmlns:a16="http://schemas.microsoft.com/office/drawing/2014/main" id="{DF98B539-9C67-4556-5734-49A064C7D86F}"/>
              </a:ext>
            </a:extLst>
          </p:cNvPr>
          <p:cNvSpPr txBox="1"/>
          <p:nvPr/>
        </p:nvSpPr>
        <p:spPr>
          <a:xfrm>
            <a:off x="2039815" y="804873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5" name="TextBox 4">
            <a:extLst>
              <a:ext uri="{FF2B5EF4-FFF2-40B4-BE49-F238E27FC236}">
                <a16:creationId xmlns:a16="http://schemas.microsoft.com/office/drawing/2014/main" id="{EB7963F4-9AFE-4720-A0D1-C19E2CBFC576}"/>
              </a:ext>
            </a:extLst>
          </p:cNvPr>
          <p:cNvSpPr txBox="1"/>
          <p:nvPr/>
        </p:nvSpPr>
        <p:spPr>
          <a:xfrm>
            <a:off x="1222872" y="1288973"/>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Tree>
    <p:extLst>
      <p:ext uri="{BB962C8B-B14F-4D97-AF65-F5344CB8AC3E}">
        <p14:creationId xmlns:p14="http://schemas.microsoft.com/office/powerpoint/2010/main" val="16127580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38AC68A0-E642-E471-AE32-F9FAD82F3377}"/>
              </a:ext>
            </a:extLst>
          </p:cNvPr>
          <p:cNvSpPr>
            <a:spLocks noGrp="1"/>
          </p:cNvSpPr>
          <p:nvPr>
            <p:ph type="body" sz="quarter" idx="13"/>
          </p:nvPr>
        </p:nvSpPr>
        <p:spPr/>
        <p:txBody>
          <a:bodyPr/>
          <a:lstStyle/>
          <a:p>
            <a:r>
              <a:rPr lang="en-IN"/>
              <a:t>Content-first design</a:t>
            </a:r>
          </a:p>
          <a:p>
            <a:endParaRPr lang="en-US"/>
          </a:p>
        </p:txBody>
      </p:sp>
      <p:sp>
        <p:nvSpPr>
          <p:cNvPr id="2" name="TextBox 1">
            <a:extLst>
              <a:ext uri="{FF2B5EF4-FFF2-40B4-BE49-F238E27FC236}">
                <a16:creationId xmlns:a16="http://schemas.microsoft.com/office/drawing/2014/main" id="{6D09696A-C16A-2418-E271-D81DC7DE562B}"/>
              </a:ext>
            </a:extLst>
          </p:cNvPr>
          <p:cNvSpPr txBox="1"/>
          <p:nvPr/>
        </p:nvSpPr>
        <p:spPr>
          <a:xfrm>
            <a:off x="894080" y="221488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13" name="TextBox 12">
            <a:extLst>
              <a:ext uri="{FF2B5EF4-FFF2-40B4-BE49-F238E27FC236}">
                <a16:creationId xmlns:a16="http://schemas.microsoft.com/office/drawing/2014/main" id="{23F56B44-D2A4-4AE8-A684-B314C1159115}"/>
              </a:ext>
            </a:extLst>
          </p:cNvPr>
          <p:cNvSpPr txBox="1"/>
          <p:nvPr/>
        </p:nvSpPr>
        <p:spPr>
          <a:xfrm>
            <a:off x="1570862" y="5221015"/>
            <a:ext cx="3641217" cy="923330"/>
          </a:xfrm>
          <a:prstGeom prst="rect">
            <a:avLst/>
          </a:prstGeom>
          <a:noFill/>
        </p:spPr>
        <p:txBody>
          <a:bodyPr wrap="square">
            <a:spAutoFit/>
          </a:bodyPr>
          <a:lstStyle/>
          <a:p>
            <a:r>
              <a:rPr lang="en-US" sz="1800" dirty="0">
                <a:solidFill>
                  <a:schemeClr val="bg1"/>
                </a:solidFill>
                <a:effectLst/>
                <a:latin typeface="Futura Next Book" panose="020B0502020204020303"/>
                <a:ea typeface="Times New Roman" panose="02020603050405020304" pitchFamily="18" charset="0"/>
                <a:cs typeface="Times New Roman" panose="02020603050405020304" pitchFamily="18" charset="0"/>
              </a:rPr>
              <a:t>Is Engagement Feedback received? Click Yes or No to confirm.</a:t>
            </a:r>
            <a:endParaRPr lang="en-US" dirty="0">
              <a:solidFill>
                <a:schemeClr val="bg1"/>
              </a:solidFill>
              <a:latin typeface="Futura Next Book" panose="020B0502020204020303"/>
            </a:endParaRPr>
          </a:p>
        </p:txBody>
      </p:sp>
      <p:sp>
        <p:nvSpPr>
          <p:cNvPr id="16" name="TextBox 15">
            <a:extLst>
              <a:ext uri="{FF2B5EF4-FFF2-40B4-BE49-F238E27FC236}">
                <a16:creationId xmlns:a16="http://schemas.microsoft.com/office/drawing/2014/main" id="{1DEAFE7D-E60E-42DB-8314-6C573D437FF9}"/>
              </a:ext>
            </a:extLst>
          </p:cNvPr>
          <p:cNvSpPr txBox="1"/>
          <p:nvPr/>
        </p:nvSpPr>
        <p:spPr>
          <a:xfrm>
            <a:off x="2242638" y="5782767"/>
            <a:ext cx="3568700" cy="565182"/>
          </a:xfrm>
          <a:prstGeom prst="rect">
            <a:avLst/>
          </a:prstGeom>
        </p:spPr>
        <p:txBody>
          <a:bodyPr vert="horz" wrap="square" lIns="91440" tIns="45720" rIns="91440" bIns="45720" rtlCol="0" anchor="ctr">
            <a:normAutofit/>
          </a:bodyPr>
          <a:lstStyle/>
          <a:p>
            <a:pPr algn="l"/>
            <a:r>
              <a:rPr lang="en-US" sz="1600" b="0" i="0" dirty="0">
                <a:latin typeface="Futura Next Book" panose="020B0502020204020303" pitchFamily="34" charset="77"/>
              </a:rPr>
              <a:t>Right choice of imagery</a:t>
            </a:r>
          </a:p>
        </p:txBody>
      </p:sp>
      <p:pic>
        <p:nvPicPr>
          <p:cNvPr id="3" name="Picture 2" descr="image">
            <a:extLst>
              <a:ext uri="{FF2B5EF4-FFF2-40B4-BE49-F238E27FC236}">
                <a16:creationId xmlns:a16="http://schemas.microsoft.com/office/drawing/2014/main" id="{D5F69B91-4810-4D52-A86D-68CCF9450F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2273" y="1851228"/>
            <a:ext cx="7143750" cy="33432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a:extLst>
              <a:ext uri="{FF2B5EF4-FFF2-40B4-BE49-F238E27FC236}">
                <a16:creationId xmlns:a16="http://schemas.microsoft.com/office/drawing/2014/main" id="{D8F83C3F-EA03-4B9B-A1CC-EBBECBB898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83912" y="1636916"/>
            <a:ext cx="6775088" cy="3838446"/>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1493A91B-E37A-4744-97E5-7BFA9632B6B5}"/>
              </a:ext>
            </a:extLst>
          </p:cNvPr>
          <p:cNvSpPr txBox="1"/>
          <p:nvPr/>
        </p:nvSpPr>
        <p:spPr>
          <a:xfrm>
            <a:off x="9687106" y="5682680"/>
            <a:ext cx="3568700" cy="565182"/>
          </a:xfrm>
          <a:prstGeom prst="rect">
            <a:avLst/>
          </a:prstGeom>
        </p:spPr>
        <p:txBody>
          <a:bodyPr vert="horz" wrap="square" lIns="91440" tIns="45720" rIns="91440" bIns="45720" rtlCol="0" anchor="ctr">
            <a:normAutofit/>
          </a:bodyPr>
          <a:lstStyle/>
          <a:p>
            <a:pPr algn="l"/>
            <a:r>
              <a:rPr lang="en-US" sz="1600" dirty="0">
                <a:latin typeface="Futura Next Book" panose="020B0502020204020303" pitchFamily="34" charset="77"/>
              </a:rPr>
              <a:t>Wrong</a:t>
            </a:r>
            <a:r>
              <a:rPr lang="en-US" sz="1600" b="0" i="0" dirty="0">
                <a:latin typeface="Futura Next Book" panose="020B0502020204020303" pitchFamily="34" charset="77"/>
              </a:rPr>
              <a:t> choice of imagery</a:t>
            </a:r>
          </a:p>
        </p:txBody>
      </p:sp>
    </p:spTree>
    <p:extLst>
      <p:ext uri="{BB962C8B-B14F-4D97-AF65-F5344CB8AC3E}">
        <p14:creationId xmlns:p14="http://schemas.microsoft.com/office/powerpoint/2010/main" val="25923511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38AC68A0-E642-E471-AE32-F9FAD82F3377}"/>
              </a:ext>
            </a:extLst>
          </p:cNvPr>
          <p:cNvSpPr>
            <a:spLocks noGrp="1"/>
          </p:cNvSpPr>
          <p:nvPr>
            <p:ph type="body" sz="quarter" idx="13"/>
          </p:nvPr>
        </p:nvSpPr>
        <p:spPr/>
        <p:txBody>
          <a:bodyPr/>
          <a:lstStyle/>
          <a:p>
            <a:r>
              <a:rPr lang="en-IN"/>
              <a:t>Content-first design</a:t>
            </a:r>
          </a:p>
          <a:p>
            <a:endParaRPr lang="en-US"/>
          </a:p>
        </p:txBody>
      </p:sp>
      <p:sp>
        <p:nvSpPr>
          <p:cNvPr id="2" name="TextBox 1">
            <a:extLst>
              <a:ext uri="{FF2B5EF4-FFF2-40B4-BE49-F238E27FC236}">
                <a16:creationId xmlns:a16="http://schemas.microsoft.com/office/drawing/2014/main" id="{6D09696A-C16A-2418-E271-D81DC7DE562B}"/>
              </a:ext>
            </a:extLst>
          </p:cNvPr>
          <p:cNvSpPr txBox="1"/>
          <p:nvPr/>
        </p:nvSpPr>
        <p:spPr>
          <a:xfrm>
            <a:off x="894080" y="221488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18" name="TextBox 17">
            <a:extLst>
              <a:ext uri="{FF2B5EF4-FFF2-40B4-BE49-F238E27FC236}">
                <a16:creationId xmlns:a16="http://schemas.microsoft.com/office/drawing/2014/main" id="{1493A91B-E37A-4744-97E5-7BFA9632B6B5}"/>
              </a:ext>
            </a:extLst>
          </p:cNvPr>
          <p:cNvSpPr txBox="1"/>
          <p:nvPr/>
        </p:nvSpPr>
        <p:spPr>
          <a:xfrm>
            <a:off x="2023110" y="6014154"/>
            <a:ext cx="3568700" cy="565182"/>
          </a:xfrm>
          <a:prstGeom prst="rect">
            <a:avLst/>
          </a:prstGeom>
        </p:spPr>
        <p:txBody>
          <a:bodyPr vert="horz" wrap="square" lIns="91440" tIns="45720" rIns="91440" bIns="45720" rtlCol="0" anchor="ctr">
            <a:normAutofit/>
          </a:bodyPr>
          <a:lstStyle/>
          <a:p>
            <a:pPr algn="l"/>
            <a:r>
              <a:rPr lang="en-US" sz="1600" dirty="0">
                <a:latin typeface="Futura Next Book" panose="020B0502020204020303" pitchFamily="34" charset="77"/>
              </a:rPr>
              <a:t>US date format</a:t>
            </a:r>
            <a:endParaRPr lang="en-US" sz="1600" b="0" i="0" dirty="0">
              <a:latin typeface="Futura Next Book" panose="020B0502020204020303" pitchFamily="34" charset="77"/>
            </a:endParaRPr>
          </a:p>
        </p:txBody>
      </p:sp>
      <p:pic>
        <p:nvPicPr>
          <p:cNvPr id="2050" name="Picture 2" descr="image">
            <a:extLst>
              <a:ext uri="{FF2B5EF4-FFF2-40B4-BE49-F238E27FC236}">
                <a16:creationId xmlns:a16="http://schemas.microsoft.com/office/drawing/2014/main" id="{F3813C85-799A-4A79-8E77-CB75BEF42C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4453"/>
          <a:stretch/>
        </p:blipFill>
        <p:spPr bwMode="auto">
          <a:xfrm>
            <a:off x="527240" y="1390393"/>
            <a:ext cx="7267257" cy="27622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a:extLst>
              <a:ext uri="{FF2B5EF4-FFF2-40B4-BE49-F238E27FC236}">
                <a16:creationId xmlns:a16="http://schemas.microsoft.com/office/drawing/2014/main" id="{938B5C42-0267-470A-B37B-F2CAC552619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0217" r="39239"/>
          <a:stretch/>
        </p:blipFill>
        <p:spPr bwMode="auto">
          <a:xfrm>
            <a:off x="8336280" y="1390393"/>
            <a:ext cx="5684522" cy="4113213"/>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4E9BD1A-F7A8-4F28-881B-E8975EF53641}"/>
              </a:ext>
            </a:extLst>
          </p:cNvPr>
          <p:cNvSpPr txBox="1"/>
          <p:nvPr/>
        </p:nvSpPr>
        <p:spPr>
          <a:xfrm>
            <a:off x="10788335" y="6014154"/>
            <a:ext cx="3568700" cy="565182"/>
          </a:xfrm>
          <a:prstGeom prst="rect">
            <a:avLst/>
          </a:prstGeom>
        </p:spPr>
        <p:txBody>
          <a:bodyPr vert="horz" wrap="square" lIns="91440" tIns="45720" rIns="91440" bIns="45720" rtlCol="0" anchor="ctr">
            <a:normAutofit/>
          </a:bodyPr>
          <a:lstStyle/>
          <a:p>
            <a:pPr algn="l"/>
            <a:r>
              <a:rPr lang="en-US" sz="1600" dirty="0">
                <a:latin typeface="Futura Next Book" panose="020B0502020204020303" pitchFamily="34" charset="77"/>
              </a:rPr>
              <a:t>EU date format</a:t>
            </a:r>
            <a:endParaRPr lang="en-US" sz="1600" b="0" i="0" dirty="0">
              <a:latin typeface="Futura Next Book" panose="020B0502020204020303" pitchFamily="34" charset="77"/>
            </a:endParaRPr>
          </a:p>
        </p:txBody>
      </p:sp>
    </p:spTree>
    <p:extLst>
      <p:ext uri="{BB962C8B-B14F-4D97-AF65-F5344CB8AC3E}">
        <p14:creationId xmlns:p14="http://schemas.microsoft.com/office/powerpoint/2010/main" val="39547673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B246AE9E-29BA-2966-4408-E8BACCABBE27}"/>
              </a:ext>
            </a:extLst>
          </p:cNvPr>
          <p:cNvSpPr>
            <a:spLocks noGrp="1"/>
          </p:cNvSpPr>
          <p:nvPr>
            <p:ph type="title"/>
          </p:nvPr>
        </p:nvSpPr>
        <p:spPr/>
        <p:txBody>
          <a:bodyPr>
            <a:normAutofit/>
          </a:bodyPr>
          <a:lstStyle/>
          <a:p>
            <a:r>
              <a:rPr lang="en-US"/>
              <a:t>Reduced iterations </a:t>
            </a:r>
          </a:p>
        </p:txBody>
      </p:sp>
      <p:sp>
        <p:nvSpPr>
          <p:cNvPr id="11" name="Text Placeholder 10">
            <a:extLst>
              <a:ext uri="{FF2B5EF4-FFF2-40B4-BE49-F238E27FC236}">
                <a16:creationId xmlns:a16="http://schemas.microsoft.com/office/drawing/2014/main" id="{38AC68A0-E642-E471-AE32-F9FAD82F3377}"/>
              </a:ext>
            </a:extLst>
          </p:cNvPr>
          <p:cNvSpPr>
            <a:spLocks noGrp="1"/>
          </p:cNvSpPr>
          <p:nvPr>
            <p:ph type="body" sz="quarter" idx="13"/>
          </p:nvPr>
        </p:nvSpPr>
        <p:spPr/>
        <p:txBody>
          <a:bodyPr/>
          <a:lstStyle/>
          <a:p>
            <a:r>
              <a:rPr lang="en-IN"/>
              <a:t>Content-first design</a:t>
            </a:r>
          </a:p>
          <a:p>
            <a:endParaRPr lang="en-US"/>
          </a:p>
        </p:txBody>
      </p:sp>
      <p:sp>
        <p:nvSpPr>
          <p:cNvPr id="2" name="TextBox 1">
            <a:extLst>
              <a:ext uri="{FF2B5EF4-FFF2-40B4-BE49-F238E27FC236}">
                <a16:creationId xmlns:a16="http://schemas.microsoft.com/office/drawing/2014/main" id="{6D09696A-C16A-2418-E271-D81DC7DE562B}"/>
              </a:ext>
            </a:extLst>
          </p:cNvPr>
          <p:cNvSpPr txBox="1"/>
          <p:nvPr/>
        </p:nvSpPr>
        <p:spPr>
          <a:xfrm>
            <a:off x="894080" y="221488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7" name="TextBox 6">
            <a:extLst>
              <a:ext uri="{FF2B5EF4-FFF2-40B4-BE49-F238E27FC236}">
                <a16:creationId xmlns:a16="http://schemas.microsoft.com/office/drawing/2014/main" id="{C6DAE0A2-D888-4411-82B5-CD138B4C3CAC}"/>
              </a:ext>
            </a:extLst>
          </p:cNvPr>
          <p:cNvSpPr txBox="1"/>
          <p:nvPr/>
        </p:nvSpPr>
        <p:spPr>
          <a:xfrm>
            <a:off x="1530238" y="3430098"/>
            <a:ext cx="11385662" cy="1160254"/>
          </a:xfrm>
          <a:prstGeom prst="rect">
            <a:avLst/>
          </a:prstGeom>
          <a:noFill/>
        </p:spPr>
        <p:txBody>
          <a:bodyPr wrap="square">
            <a:spAutoFit/>
          </a:bodyPr>
          <a:lstStyle/>
          <a:p>
            <a:pPr marR="0" lvl="0" algn="l" defTabSz="914400" rtl="0" eaLnBrk="1" fontAlgn="auto" latinLnBrk="0" hangingPunct="1">
              <a:lnSpc>
                <a:spcPct val="120000"/>
              </a:lnSpc>
              <a:spcBef>
                <a:spcPts val="400"/>
              </a:spcBef>
              <a:spcAft>
                <a:spcPts val="400"/>
              </a:spcAft>
              <a:buClr>
                <a:srgbClr val="079FFF"/>
              </a:buClr>
              <a:buSzTx/>
              <a:tabLst/>
              <a:defRPr/>
            </a:pP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Design that is not well-informed with actual content is more likely to face endless iterations and delays in designing, </a:t>
            </a:r>
          </a:p>
          <a:p>
            <a:pPr marR="0" lvl="0" algn="l" defTabSz="914400" rtl="0" eaLnBrk="1" fontAlgn="auto" latinLnBrk="0" hangingPunct="1">
              <a:lnSpc>
                <a:spcPct val="120000"/>
              </a:lnSpc>
              <a:spcBef>
                <a:spcPts val="400"/>
              </a:spcBef>
              <a:spcAft>
                <a:spcPts val="400"/>
              </a:spcAft>
              <a:buClr>
                <a:srgbClr val="079FFF"/>
              </a:buClr>
              <a:buSzTx/>
              <a:tabLst/>
              <a:defRPr/>
            </a:pPr>
            <a:r>
              <a:rPr kumimoji="0" lang="en-US" sz="1800" b="0" i="0" u="none" strike="noStrike" kern="1200" cap="none" spc="0" normalizeH="0" baseline="0" noProof="0" dirty="0">
                <a:ln>
                  <a:noFill/>
                </a:ln>
                <a:effectLst/>
                <a:uLnTx/>
                <a:uFillTx/>
                <a:latin typeface="Futura Next Book" panose="020B0502020204020303" pitchFamily="34" charset="77"/>
                <a:ea typeface="+mn-ea"/>
                <a:cs typeface="+mn-cs"/>
              </a:rPr>
              <a:t>Content-first approach brings in more efficiency and impact in the designs. </a:t>
            </a:r>
          </a:p>
        </p:txBody>
      </p:sp>
    </p:spTree>
    <p:extLst>
      <p:ext uri="{BB962C8B-B14F-4D97-AF65-F5344CB8AC3E}">
        <p14:creationId xmlns:p14="http://schemas.microsoft.com/office/powerpoint/2010/main" val="29998122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B246AE9E-29BA-2966-4408-E8BACCABBE27}"/>
              </a:ext>
            </a:extLst>
          </p:cNvPr>
          <p:cNvSpPr>
            <a:spLocks noGrp="1"/>
          </p:cNvSpPr>
          <p:nvPr>
            <p:ph type="title"/>
          </p:nvPr>
        </p:nvSpPr>
        <p:spPr/>
        <p:txBody>
          <a:bodyPr>
            <a:normAutofit/>
          </a:bodyPr>
          <a:lstStyle/>
          <a:p>
            <a:r>
              <a:rPr lang="en-US"/>
              <a:t>Right emotions </a:t>
            </a:r>
          </a:p>
        </p:txBody>
      </p:sp>
      <p:sp>
        <p:nvSpPr>
          <p:cNvPr id="11" name="Text Placeholder 10">
            <a:extLst>
              <a:ext uri="{FF2B5EF4-FFF2-40B4-BE49-F238E27FC236}">
                <a16:creationId xmlns:a16="http://schemas.microsoft.com/office/drawing/2014/main" id="{38AC68A0-E642-E471-AE32-F9FAD82F3377}"/>
              </a:ext>
            </a:extLst>
          </p:cNvPr>
          <p:cNvSpPr>
            <a:spLocks noGrp="1"/>
          </p:cNvSpPr>
          <p:nvPr>
            <p:ph type="body" sz="quarter" idx="13"/>
          </p:nvPr>
        </p:nvSpPr>
        <p:spPr/>
        <p:txBody>
          <a:bodyPr/>
          <a:lstStyle/>
          <a:p>
            <a:r>
              <a:rPr lang="en-IN"/>
              <a:t>Content-first design</a:t>
            </a:r>
          </a:p>
          <a:p>
            <a:endParaRPr lang="en-US"/>
          </a:p>
        </p:txBody>
      </p:sp>
      <p:sp>
        <p:nvSpPr>
          <p:cNvPr id="2" name="TextBox 1">
            <a:extLst>
              <a:ext uri="{FF2B5EF4-FFF2-40B4-BE49-F238E27FC236}">
                <a16:creationId xmlns:a16="http://schemas.microsoft.com/office/drawing/2014/main" id="{6D09696A-C16A-2418-E271-D81DC7DE562B}"/>
              </a:ext>
            </a:extLst>
          </p:cNvPr>
          <p:cNvSpPr txBox="1"/>
          <p:nvPr/>
        </p:nvSpPr>
        <p:spPr>
          <a:xfrm>
            <a:off x="894080" y="221488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7" name="TextBox 6">
            <a:extLst>
              <a:ext uri="{FF2B5EF4-FFF2-40B4-BE49-F238E27FC236}">
                <a16:creationId xmlns:a16="http://schemas.microsoft.com/office/drawing/2014/main" id="{5D96DE42-0C14-42C5-9848-3FCC1CF44FC2}"/>
              </a:ext>
            </a:extLst>
          </p:cNvPr>
          <p:cNvSpPr txBox="1"/>
          <p:nvPr/>
        </p:nvSpPr>
        <p:spPr>
          <a:xfrm>
            <a:off x="1276109" y="3417053"/>
            <a:ext cx="12914660" cy="1262846"/>
          </a:xfrm>
          <a:prstGeom prst="rect">
            <a:avLst/>
          </a:prstGeom>
          <a:noFill/>
        </p:spPr>
        <p:txBody>
          <a:bodyPr wrap="square">
            <a:spAutoFit/>
          </a:bodyPr>
          <a:lstStyle/>
          <a:p>
            <a:pPr marR="0" lvl="0" algn="l" defTabSz="914400" rtl="0" eaLnBrk="1" fontAlgn="auto" latinLnBrk="0" hangingPunct="1">
              <a:lnSpc>
                <a:spcPct val="120000"/>
              </a:lnSpc>
              <a:spcBef>
                <a:spcPts val="400"/>
              </a:spcBef>
              <a:spcAft>
                <a:spcPts val="400"/>
              </a:spcAft>
              <a:buClr>
                <a:srgbClr val="079FFF"/>
              </a:buClr>
              <a:buSzTx/>
              <a:tabLst/>
              <a:defRPr/>
            </a:pPr>
            <a:r>
              <a:rPr lang="en-US" sz="1800" b="0" i="0" dirty="0">
                <a:effectLst/>
                <a:latin typeface="Futura Next Book" panose="020B0502020204020303"/>
              </a:rPr>
              <a:t>Content evokes emotion that leads to good design. </a:t>
            </a:r>
          </a:p>
          <a:p>
            <a:pPr marR="0" lvl="0" algn="l" defTabSz="914400" rtl="0" eaLnBrk="1" fontAlgn="auto" latinLnBrk="0" hangingPunct="1">
              <a:lnSpc>
                <a:spcPct val="120000"/>
              </a:lnSpc>
              <a:spcBef>
                <a:spcPts val="400"/>
              </a:spcBef>
              <a:spcAft>
                <a:spcPts val="400"/>
              </a:spcAft>
              <a:buClr>
                <a:srgbClr val="079FFF"/>
              </a:buClr>
              <a:buSzTx/>
              <a:tabLst/>
              <a:defRPr/>
            </a:pPr>
            <a:r>
              <a:rPr lang="en-US" dirty="0">
                <a:latin typeface="Futura Next Book" panose="020B0502020204020303"/>
              </a:rPr>
              <a:t>L</a:t>
            </a:r>
            <a:r>
              <a:rPr lang="en-US" sz="1800" b="0" i="0" dirty="0">
                <a:effectLst/>
                <a:latin typeface="Futura Next Book" panose="020B0502020204020303"/>
              </a:rPr>
              <a:t>orem ipsum text will not enable your clients to distill the right tonality and the resulting emotional trigger. </a:t>
            </a:r>
          </a:p>
          <a:p>
            <a:pPr marR="0" lvl="0" algn="l" defTabSz="914400" rtl="0" eaLnBrk="1" fontAlgn="auto" latinLnBrk="0" hangingPunct="1">
              <a:lnSpc>
                <a:spcPct val="120000"/>
              </a:lnSpc>
              <a:spcBef>
                <a:spcPts val="400"/>
              </a:spcBef>
              <a:spcAft>
                <a:spcPts val="400"/>
              </a:spcAft>
              <a:buClr>
                <a:srgbClr val="079FFF"/>
              </a:buClr>
              <a:buSzTx/>
              <a:tabLst/>
              <a:defRPr/>
            </a:pPr>
            <a:r>
              <a:rPr lang="en-US" dirty="0">
                <a:latin typeface="Futura Next Book" panose="020B0502020204020303"/>
              </a:rPr>
              <a:t>Y</a:t>
            </a:r>
            <a:r>
              <a:rPr lang="en-US" sz="1800" b="0" i="0" dirty="0">
                <a:effectLst/>
                <a:latin typeface="Futura Next Book" panose="020B0502020204020303"/>
              </a:rPr>
              <a:t>ou’ll end up with a design that feels disconnected once you replace the filler content with real content.</a:t>
            </a:r>
            <a:endParaRPr lang="en-US" sz="1400" dirty="0">
              <a:latin typeface="Futura Next Book" panose="020B0502020204020303"/>
            </a:endParaRPr>
          </a:p>
        </p:txBody>
      </p:sp>
    </p:spTree>
    <p:extLst>
      <p:ext uri="{BB962C8B-B14F-4D97-AF65-F5344CB8AC3E}">
        <p14:creationId xmlns:p14="http://schemas.microsoft.com/office/powerpoint/2010/main" val="15694154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266123A0-01A9-4CA8-A2C4-CA0D4CB3A1E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7085"/>
          <a:stretch/>
        </p:blipFill>
        <p:spPr bwMode="auto">
          <a:xfrm>
            <a:off x="648974" y="880768"/>
            <a:ext cx="5688031" cy="6498554"/>
          </a:xfrm>
          <a:prstGeom prst="rect">
            <a:avLst/>
          </a:prstGeom>
          <a:noFill/>
          <a:extLst>
            <a:ext uri="{909E8E84-426E-40DD-AFC4-6F175D3DCCD1}">
              <a14:hiddenFill xmlns:a14="http://schemas.microsoft.com/office/drawing/2010/main">
                <a:solidFill>
                  <a:srgbClr val="FFFFFF"/>
                </a:solidFill>
              </a14:hiddenFill>
            </a:ext>
          </a:extLst>
        </p:spPr>
      </p:pic>
      <p:sp>
        <p:nvSpPr>
          <p:cNvPr id="11" name="Text Placeholder 10">
            <a:extLst>
              <a:ext uri="{FF2B5EF4-FFF2-40B4-BE49-F238E27FC236}">
                <a16:creationId xmlns:a16="http://schemas.microsoft.com/office/drawing/2014/main" id="{38AC68A0-E642-E471-AE32-F9FAD82F3377}"/>
              </a:ext>
            </a:extLst>
          </p:cNvPr>
          <p:cNvSpPr>
            <a:spLocks noGrp="1"/>
          </p:cNvSpPr>
          <p:nvPr>
            <p:ph type="body" sz="quarter" idx="13"/>
          </p:nvPr>
        </p:nvSpPr>
        <p:spPr/>
        <p:txBody>
          <a:bodyPr/>
          <a:lstStyle/>
          <a:p>
            <a:r>
              <a:rPr lang="en-IN" dirty="0"/>
              <a:t>Content-first design</a:t>
            </a:r>
          </a:p>
          <a:p>
            <a:endParaRPr lang="en-US" dirty="0"/>
          </a:p>
        </p:txBody>
      </p:sp>
      <p:sp>
        <p:nvSpPr>
          <p:cNvPr id="2" name="TextBox 1">
            <a:extLst>
              <a:ext uri="{FF2B5EF4-FFF2-40B4-BE49-F238E27FC236}">
                <a16:creationId xmlns:a16="http://schemas.microsoft.com/office/drawing/2014/main" id="{6D09696A-C16A-2418-E271-D81DC7DE562B}"/>
              </a:ext>
            </a:extLst>
          </p:cNvPr>
          <p:cNvSpPr txBox="1"/>
          <p:nvPr/>
        </p:nvSpPr>
        <p:spPr>
          <a:xfrm>
            <a:off x="894080" y="221488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pic>
        <p:nvPicPr>
          <p:cNvPr id="6146" name="Picture 2">
            <a:extLst>
              <a:ext uri="{FF2B5EF4-FFF2-40B4-BE49-F238E27FC236}">
                <a16:creationId xmlns:a16="http://schemas.microsoft.com/office/drawing/2014/main" id="{5EF9B484-07A2-4104-89A8-7DA181950C6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080" r="37085"/>
          <a:stretch/>
        </p:blipFill>
        <p:spPr bwMode="auto">
          <a:xfrm>
            <a:off x="7288026" y="880063"/>
            <a:ext cx="5688031" cy="610341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4286343F-FFFE-4F11-9286-7524A8552313}"/>
              </a:ext>
            </a:extLst>
          </p:cNvPr>
          <p:cNvSpPr/>
          <p:nvPr/>
        </p:nvSpPr>
        <p:spPr>
          <a:xfrm>
            <a:off x="1244009" y="2934586"/>
            <a:ext cx="1881963" cy="2889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Lorem ipsum</a:t>
            </a:r>
          </a:p>
        </p:txBody>
      </p:sp>
      <p:sp>
        <p:nvSpPr>
          <p:cNvPr id="4" name="Rectangle 3">
            <a:extLst>
              <a:ext uri="{FF2B5EF4-FFF2-40B4-BE49-F238E27FC236}">
                <a16:creationId xmlns:a16="http://schemas.microsoft.com/office/drawing/2014/main" id="{FEA96D8E-C305-4DAC-9FAB-F3FDCCB844DD}"/>
              </a:ext>
            </a:extLst>
          </p:cNvPr>
          <p:cNvSpPr/>
          <p:nvPr/>
        </p:nvSpPr>
        <p:spPr>
          <a:xfrm>
            <a:off x="1244009" y="3816384"/>
            <a:ext cx="1881963" cy="6273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Lorem ipsum dolor</a:t>
            </a:r>
          </a:p>
          <a:p>
            <a:pPr algn="ctr"/>
            <a:r>
              <a:rPr lang="en-US" sz="1200" dirty="0">
                <a:solidFill>
                  <a:schemeClr val="tx1"/>
                </a:solidFill>
              </a:rPr>
              <a:t>Lorem ipsum door</a:t>
            </a:r>
          </a:p>
        </p:txBody>
      </p:sp>
      <p:sp>
        <p:nvSpPr>
          <p:cNvPr id="9" name="Rectangle 8">
            <a:extLst>
              <a:ext uri="{FF2B5EF4-FFF2-40B4-BE49-F238E27FC236}">
                <a16:creationId xmlns:a16="http://schemas.microsoft.com/office/drawing/2014/main" id="{62ED8893-C2CD-45CA-B406-C8A87D74B14B}"/>
              </a:ext>
            </a:extLst>
          </p:cNvPr>
          <p:cNvSpPr/>
          <p:nvPr/>
        </p:nvSpPr>
        <p:spPr>
          <a:xfrm>
            <a:off x="3790507" y="2934586"/>
            <a:ext cx="2163726" cy="6273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Lorem ipsum dolor</a:t>
            </a:r>
          </a:p>
          <a:p>
            <a:pPr algn="ctr"/>
            <a:r>
              <a:rPr lang="en-US" sz="1200" dirty="0">
                <a:solidFill>
                  <a:schemeClr val="tx1"/>
                </a:solidFill>
              </a:rPr>
              <a:t>Lorem ipsum door</a:t>
            </a:r>
          </a:p>
        </p:txBody>
      </p:sp>
      <p:sp>
        <p:nvSpPr>
          <p:cNvPr id="10" name="Rectangle 9">
            <a:extLst>
              <a:ext uri="{FF2B5EF4-FFF2-40B4-BE49-F238E27FC236}">
                <a16:creationId xmlns:a16="http://schemas.microsoft.com/office/drawing/2014/main" id="{7CA96968-E485-4AAA-94EA-87371554A618}"/>
              </a:ext>
            </a:extLst>
          </p:cNvPr>
          <p:cNvSpPr/>
          <p:nvPr/>
        </p:nvSpPr>
        <p:spPr>
          <a:xfrm>
            <a:off x="3790507" y="5446709"/>
            <a:ext cx="2163726" cy="6273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Lorem ipsum dolor</a:t>
            </a:r>
          </a:p>
          <a:p>
            <a:pPr algn="ctr"/>
            <a:r>
              <a:rPr lang="en-US" sz="1200" dirty="0">
                <a:solidFill>
                  <a:schemeClr val="tx1"/>
                </a:solidFill>
              </a:rPr>
              <a:t>Lorem ipsum door</a:t>
            </a:r>
          </a:p>
        </p:txBody>
      </p:sp>
    </p:spTree>
    <p:extLst>
      <p:ext uri="{BB962C8B-B14F-4D97-AF65-F5344CB8AC3E}">
        <p14:creationId xmlns:p14="http://schemas.microsoft.com/office/powerpoint/2010/main" val="42122789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9EDB8E5-8BD9-4AD5-84C8-A2FFE8E844FF}"/>
              </a:ext>
            </a:extLst>
          </p:cNvPr>
          <p:cNvSpPr>
            <a:spLocks noGrp="1"/>
          </p:cNvSpPr>
          <p:nvPr>
            <p:ph type="title"/>
          </p:nvPr>
        </p:nvSpPr>
        <p:spPr>
          <a:xfrm>
            <a:off x="1047641" y="2100978"/>
            <a:ext cx="11030059" cy="3728497"/>
          </a:xfrm>
        </p:spPr>
        <p:txBody>
          <a:bodyPr>
            <a:noAutofit/>
          </a:bodyPr>
          <a:lstStyle/>
          <a:p>
            <a:r>
              <a:rPr lang="en-US" sz="6600" dirty="0"/>
              <a:t>Content-first design process flow</a:t>
            </a:r>
          </a:p>
        </p:txBody>
      </p:sp>
    </p:spTree>
    <p:extLst>
      <p:ext uri="{BB962C8B-B14F-4D97-AF65-F5344CB8AC3E}">
        <p14:creationId xmlns:p14="http://schemas.microsoft.com/office/powerpoint/2010/main" val="2393629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C5EA385-0491-9BD1-93BE-AB0D7CC8EF42}"/>
              </a:ext>
            </a:extLst>
          </p:cNvPr>
          <p:cNvSpPr>
            <a:spLocks noGrp="1"/>
          </p:cNvSpPr>
          <p:nvPr>
            <p:ph type="body" sz="quarter" idx="13"/>
          </p:nvPr>
        </p:nvSpPr>
        <p:spPr>
          <a:xfrm>
            <a:off x="817701" y="-1058979"/>
            <a:ext cx="5743468" cy="288925"/>
          </a:xfrm>
        </p:spPr>
        <p:txBody>
          <a:bodyPr/>
          <a:lstStyle/>
          <a:p>
            <a:r>
              <a:rPr lang="en-IN"/>
              <a:t>Content-first design</a:t>
            </a:r>
          </a:p>
        </p:txBody>
      </p:sp>
      <p:sp>
        <p:nvSpPr>
          <p:cNvPr id="14" name="TextBox 13">
            <a:extLst>
              <a:ext uri="{FF2B5EF4-FFF2-40B4-BE49-F238E27FC236}">
                <a16:creationId xmlns:a16="http://schemas.microsoft.com/office/drawing/2014/main" id="{42FFAD68-6EE4-ABBB-BCAB-6B0200B1FD07}"/>
              </a:ext>
            </a:extLst>
          </p:cNvPr>
          <p:cNvSpPr txBox="1"/>
          <p:nvPr/>
        </p:nvSpPr>
        <p:spPr>
          <a:xfrm>
            <a:off x="4598975" y="1908888"/>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7" name="Rectangle 6">
            <a:extLst>
              <a:ext uri="{FF2B5EF4-FFF2-40B4-BE49-F238E27FC236}">
                <a16:creationId xmlns:a16="http://schemas.microsoft.com/office/drawing/2014/main" id="{F2F4D6FA-44F3-4BB9-95C0-267556C15B03}"/>
              </a:ext>
            </a:extLst>
          </p:cNvPr>
          <p:cNvSpPr/>
          <p:nvPr/>
        </p:nvSpPr>
        <p:spPr>
          <a:xfrm>
            <a:off x="817701" y="2083245"/>
            <a:ext cx="2733699" cy="10989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atin typeface="Futura Next Book" panose="020B0502020204020303"/>
              </a:rPr>
              <a:t>Brainstorming</a:t>
            </a:r>
          </a:p>
        </p:txBody>
      </p:sp>
      <p:sp>
        <p:nvSpPr>
          <p:cNvPr id="8" name="TextBox 7">
            <a:extLst>
              <a:ext uri="{FF2B5EF4-FFF2-40B4-BE49-F238E27FC236}">
                <a16:creationId xmlns:a16="http://schemas.microsoft.com/office/drawing/2014/main" id="{41C22FD6-8648-41C2-ADCE-32C89E95C6C8}"/>
              </a:ext>
            </a:extLst>
          </p:cNvPr>
          <p:cNvSpPr txBox="1"/>
          <p:nvPr/>
        </p:nvSpPr>
        <p:spPr>
          <a:xfrm>
            <a:off x="817703" y="3501512"/>
            <a:ext cx="2733697" cy="3046988"/>
          </a:xfrm>
          <a:prstGeom prst="rect">
            <a:avLst/>
          </a:prstGeom>
          <a:noFill/>
        </p:spPr>
        <p:txBody>
          <a:bodyPr wrap="square">
            <a:spAutoFit/>
          </a:bodyPr>
          <a:lstStyle/>
          <a:p>
            <a:pPr marL="285750" indent="-285750">
              <a:buFont typeface="Arial" panose="020B0604020202020204" pitchFamily="34" charset="0"/>
              <a:buChar char="•"/>
            </a:pPr>
            <a:r>
              <a:rPr lang="en-US" sz="1600">
                <a:latin typeface="Futura Next Book" panose="020B0502020204020303"/>
              </a:rPr>
              <a:t>Design</a:t>
            </a:r>
            <a:r>
              <a:rPr lang="en-US" sz="1600">
                <a:latin typeface="Futura Next Book" panose="020B0502020204020303"/>
                <a:ea typeface="Calibri" panose="020F0502020204030204" pitchFamily="34" charset="0"/>
              </a:rPr>
              <a:t> + content professional understand user  requirements and business goals.</a:t>
            </a:r>
          </a:p>
          <a:p>
            <a:pPr marL="285750" indent="-285750">
              <a:buFont typeface="Arial" panose="020B0604020202020204" pitchFamily="34" charset="0"/>
              <a:buChar char="•"/>
            </a:pPr>
            <a:endParaRPr lang="en-US" sz="1600">
              <a:latin typeface="Futura Next Book" panose="020B0502020204020303"/>
              <a:ea typeface="Calibri" panose="020F0502020204030204" pitchFamily="34" charset="0"/>
            </a:endParaRPr>
          </a:p>
          <a:p>
            <a:pPr marL="285750" indent="-285750">
              <a:buFont typeface="Arial" panose="020B0604020202020204" pitchFamily="34" charset="0"/>
              <a:buChar char="•"/>
            </a:pPr>
            <a:r>
              <a:rPr lang="en-US" sz="1600">
                <a:latin typeface="Futura Next Book" panose="020B0502020204020303"/>
                <a:ea typeface="Calibri" panose="020F0502020204030204" pitchFamily="34" charset="0"/>
              </a:rPr>
              <a:t>Content professional works on auditing and evaluating the current state of content.</a:t>
            </a:r>
          </a:p>
          <a:p>
            <a:pPr marL="285750" indent="-285750">
              <a:buFont typeface="Arial" panose="020B0604020202020204" pitchFamily="34" charset="0"/>
              <a:buChar char="•"/>
            </a:pPr>
            <a:endParaRPr lang="en-US" sz="1600">
              <a:latin typeface="Futura Next Book" panose="020B0502020204020303"/>
            </a:endParaRPr>
          </a:p>
          <a:p>
            <a:pPr marL="285750" indent="-285750">
              <a:buFont typeface="Arial" panose="020B0604020202020204" pitchFamily="34" charset="0"/>
              <a:buChar char="•"/>
            </a:pPr>
            <a:endParaRPr lang="en-US" sz="1600">
              <a:latin typeface="Futura Next Book" panose="020B0502020204020303"/>
            </a:endParaRPr>
          </a:p>
        </p:txBody>
      </p:sp>
      <p:sp>
        <p:nvSpPr>
          <p:cNvPr id="9" name="Rectangle 8">
            <a:extLst>
              <a:ext uri="{FF2B5EF4-FFF2-40B4-BE49-F238E27FC236}">
                <a16:creationId xmlns:a16="http://schemas.microsoft.com/office/drawing/2014/main" id="{37A0A73D-9B47-419A-8010-600C07ECDEAF}"/>
              </a:ext>
            </a:extLst>
          </p:cNvPr>
          <p:cNvSpPr/>
          <p:nvPr/>
        </p:nvSpPr>
        <p:spPr>
          <a:xfrm>
            <a:off x="4067597" y="2093766"/>
            <a:ext cx="3240817" cy="10989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atin typeface="Futura Next Book" panose="020B0502020204020303"/>
              </a:rPr>
              <a:t>Content input for design</a:t>
            </a:r>
          </a:p>
        </p:txBody>
      </p:sp>
      <p:sp>
        <p:nvSpPr>
          <p:cNvPr id="12" name="Arrow: Right 11">
            <a:extLst>
              <a:ext uri="{FF2B5EF4-FFF2-40B4-BE49-F238E27FC236}">
                <a16:creationId xmlns:a16="http://schemas.microsoft.com/office/drawing/2014/main" id="{C47A77B3-D11B-418D-98B6-83F5873DD6F2}"/>
              </a:ext>
            </a:extLst>
          </p:cNvPr>
          <p:cNvSpPr/>
          <p:nvPr/>
        </p:nvSpPr>
        <p:spPr>
          <a:xfrm>
            <a:off x="3168214" y="2531778"/>
            <a:ext cx="1175185" cy="300324"/>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250"/>
          </a:p>
        </p:txBody>
      </p:sp>
      <p:sp>
        <p:nvSpPr>
          <p:cNvPr id="13" name="TextBox 12">
            <a:extLst>
              <a:ext uri="{FF2B5EF4-FFF2-40B4-BE49-F238E27FC236}">
                <a16:creationId xmlns:a16="http://schemas.microsoft.com/office/drawing/2014/main" id="{13EC1097-22BD-4958-9541-82F470D51DA6}"/>
              </a:ext>
            </a:extLst>
          </p:cNvPr>
          <p:cNvSpPr txBox="1"/>
          <p:nvPr/>
        </p:nvSpPr>
        <p:spPr>
          <a:xfrm>
            <a:off x="3907661" y="3249672"/>
            <a:ext cx="3560688" cy="4278094"/>
          </a:xfrm>
          <a:prstGeom prst="rect">
            <a:avLst/>
          </a:prstGeom>
          <a:noFill/>
        </p:spPr>
        <p:txBody>
          <a:bodyPr wrap="square">
            <a:spAutoFit/>
          </a:bodyPr>
          <a:lstStyle/>
          <a:p>
            <a:pPr marL="214278" indent="-214278">
              <a:buFont typeface="Arial" panose="020B0604020202020204" pitchFamily="34" charset="0"/>
              <a:buChar char="•"/>
            </a:pPr>
            <a:endParaRPr lang="en-US" sz="1600">
              <a:latin typeface="Futura Next Book" panose="020B0502020204020303"/>
              <a:ea typeface="Calibri" panose="020F0502020204030204" pitchFamily="34" charset="0"/>
            </a:endParaRPr>
          </a:p>
          <a:p>
            <a:pPr marL="214278" indent="-214278">
              <a:buFont typeface="Arial" panose="020B0604020202020204" pitchFamily="34" charset="0"/>
              <a:buChar char="•"/>
            </a:pPr>
            <a:r>
              <a:rPr lang="en-US" sz="1600">
                <a:latin typeface="Futura Next Book" panose="020B0502020204020303"/>
                <a:ea typeface="Times New Roman" panose="02020603050405020304" pitchFamily="18" charset="0"/>
              </a:rPr>
              <a:t>Content professional shares insights of audit with the design team. </a:t>
            </a:r>
          </a:p>
          <a:p>
            <a:pPr marL="214278" indent="-214278">
              <a:buFont typeface="Arial" panose="020B0604020202020204" pitchFamily="34" charset="0"/>
              <a:buChar char="•"/>
            </a:pPr>
            <a:r>
              <a:rPr lang="en-US" sz="1600">
                <a:latin typeface="Futura Next Book" panose="020B0502020204020303"/>
                <a:ea typeface="Times New Roman" panose="02020603050405020304" pitchFamily="18" charset="0"/>
              </a:rPr>
              <a:t>Content professional highlights volume of content, peculiarity of different content types, reusable content assets, current condition of assets, SEO requirement and overall significance of various content types.</a:t>
            </a:r>
          </a:p>
          <a:p>
            <a:pPr marL="214278" indent="-214278">
              <a:buFont typeface="Arial" panose="020B0604020202020204" pitchFamily="34" charset="0"/>
              <a:buChar char="•"/>
            </a:pPr>
            <a:endParaRPr lang="en-US" sz="1600">
              <a:latin typeface="Futura Next Book" panose="020B0502020204020303"/>
            </a:endParaRPr>
          </a:p>
          <a:p>
            <a:pPr marL="214278" indent="-214278">
              <a:buFont typeface="Arial" panose="020B0604020202020204" pitchFamily="34" charset="0"/>
              <a:buChar char="•"/>
            </a:pPr>
            <a:r>
              <a:rPr lang="en-US" sz="1600">
                <a:latin typeface="Futura Next Book" panose="020B0502020204020303"/>
              </a:rPr>
              <a:t>Designer accommodates the content insights in the design offering.</a:t>
            </a:r>
          </a:p>
          <a:p>
            <a:pPr marL="214278" indent="-214278">
              <a:buFont typeface="Arial" panose="020B0604020202020204" pitchFamily="34" charset="0"/>
              <a:buChar char="•"/>
            </a:pPr>
            <a:endParaRPr lang="en-US" sz="1600">
              <a:latin typeface="Futura Next Book" panose="020B0502020204020303"/>
            </a:endParaRPr>
          </a:p>
        </p:txBody>
      </p:sp>
      <p:sp>
        <p:nvSpPr>
          <p:cNvPr id="15" name="Rectangle 14">
            <a:extLst>
              <a:ext uri="{FF2B5EF4-FFF2-40B4-BE49-F238E27FC236}">
                <a16:creationId xmlns:a16="http://schemas.microsoft.com/office/drawing/2014/main" id="{B5B000C7-F675-4E90-B1A1-66DC183F1E78}"/>
              </a:ext>
            </a:extLst>
          </p:cNvPr>
          <p:cNvSpPr/>
          <p:nvPr/>
        </p:nvSpPr>
        <p:spPr>
          <a:xfrm>
            <a:off x="7824611" y="2067986"/>
            <a:ext cx="2940366" cy="11472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atin typeface="Futura Next Book" panose="020B0502020204020303"/>
              </a:rPr>
              <a:t>Wireframe review &amp; pressure testing</a:t>
            </a:r>
          </a:p>
        </p:txBody>
      </p:sp>
      <p:sp>
        <p:nvSpPr>
          <p:cNvPr id="16" name="TextBox 15">
            <a:extLst>
              <a:ext uri="{FF2B5EF4-FFF2-40B4-BE49-F238E27FC236}">
                <a16:creationId xmlns:a16="http://schemas.microsoft.com/office/drawing/2014/main" id="{952ACE44-2294-485D-A98F-97DE64CFEE10}"/>
              </a:ext>
            </a:extLst>
          </p:cNvPr>
          <p:cNvSpPr txBox="1"/>
          <p:nvPr/>
        </p:nvSpPr>
        <p:spPr>
          <a:xfrm>
            <a:off x="7824610" y="3501512"/>
            <a:ext cx="3211690" cy="3046988"/>
          </a:xfrm>
          <a:prstGeom prst="rect">
            <a:avLst/>
          </a:prstGeom>
          <a:noFill/>
        </p:spPr>
        <p:txBody>
          <a:bodyPr wrap="square">
            <a:spAutoFit/>
          </a:bodyPr>
          <a:lstStyle/>
          <a:p>
            <a:pPr marL="171450" indent="-171450">
              <a:buFont typeface="Arial" panose="020B0604020202020204" pitchFamily="34" charset="0"/>
              <a:buChar char="•"/>
            </a:pPr>
            <a:r>
              <a:rPr lang="en-US" sz="1600">
                <a:effectLst/>
                <a:latin typeface="Futura Next Book" panose="020B0502020204020303"/>
                <a:ea typeface="Calibri" panose="020F0502020204030204" pitchFamily="34" charset="0"/>
              </a:rPr>
              <a:t>Designer creates wireframes and then prepares for pressure testing with actual content, in collaboration with the content professional.</a:t>
            </a:r>
          </a:p>
          <a:p>
            <a:pPr marL="171450" indent="-171450">
              <a:buFont typeface="Arial" panose="020B0604020202020204" pitchFamily="34" charset="0"/>
              <a:buChar char="•"/>
            </a:pPr>
            <a:endParaRPr lang="en-US" sz="1600">
              <a:latin typeface="Futura Next Book" panose="020B0502020204020303"/>
              <a:ea typeface="Calibri" panose="020F0502020204030204" pitchFamily="34" charset="0"/>
            </a:endParaRPr>
          </a:p>
          <a:p>
            <a:pPr marL="171450" indent="-171450">
              <a:buFont typeface="Arial" panose="020B0604020202020204" pitchFamily="34" charset="0"/>
              <a:buChar char="•"/>
            </a:pPr>
            <a:r>
              <a:rPr lang="en-US" sz="1600">
                <a:effectLst/>
                <a:latin typeface="Futura Next Book" panose="020B0502020204020303"/>
                <a:ea typeface="Calibri" panose="020F0502020204030204" pitchFamily="34" charset="0"/>
              </a:rPr>
              <a:t>Content professional applies various fragments of actual content into the design and ensures optimal rendering of intended experience. </a:t>
            </a:r>
          </a:p>
        </p:txBody>
      </p:sp>
      <p:sp>
        <p:nvSpPr>
          <p:cNvPr id="17" name="Rectangle 16">
            <a:extLst>
              <a:ext uri="{FF2B5EF4-FFF2-40B4-BE49-F238E27FC236}">
                <a16:creationId xmlns:a16="http://schemas.microsoft.com/office/drawing/2014/main" id="{135E9344-D48E-4B0C-92B8-9C597BE8C4E3}"/>
              </a:ext>
            </a:extLst>
          </p:cNvPr>
          <p:cNvSpPr/>
          <p:nvPr/>
        </p:nvSpPr>
        <p:spPr>
          <a:xfrm>
            <a:off x="11169335" y="2087879"/>
            <a:ext cx="3160086" cy="10943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atin typeface="Futura Next Book" panose="020B0502020204020303"/>
              </a:rPr>
              <a:t>Client demo</a:t>
            </a:r>
          </a:p>
        </p:txBody>
      </p:sp>
      <p:sp>
        <p:nvSpPr>
          <p:cNvPr id="18" name="TextBox 17">
            <a:extLst>
              <a:ext uri="{FF2B5EF4-FFF2-40B4-BE49-F238E27FC236}">
                <a16:creationId xmlns:a16="http://schemas.microsoft.com/office/drawing/2014/main" id="{AD6752D3-8BC9-4D16-A935-CB5CD0BBAAEA}"/>
              </a:ext>
            </a:extLst>
          </p:cNvPr>
          <p:cNvSpPr txBox="1"/>
          <p:nvPr/>
        </p:nvSpPr>
        <p:spPr>
          <a:xfrm>
            <a:off x="11260622" y="3501512"/>
            <a:ext cx="3160087" cy="3046988"/>
          </a:xfrm>
          <a:prstGeom prst="rect">
            <a:avLst/>
          </a:prstGeom>
          <a:noFill/>
        </p:spPr>
        <p:txBody>
          <a:bodyPr wrap="square">
            <a:spAutoFit/>
          </a:bodyPr>
          <a:lstStyle/>
          <a:p>
            <a:pPr marL="171450" indent="-171450">
              <a:buFont typeface="Arial" panose="020B0604020202020204" pitchFamily="34" charset="0"/>
              <a:buChar char="•"/>
            </a:pPr>
            <a:r>
              <a:rPr lang="en-US" sz="1600">
                <a:effectLst/>
                <a:latin typeface="Futura Next Book" panose="020B0502020204020303"/>
                <a:ea typeface="Times New Roman" panose="02020603050405020304" pitchFamily="18" charset="0"/>
              </a:rPr>
              <a:t>Content professional s</a:t>
            </a:r>
            <a:r>
              <a:rPr lang="en-US" sz="1600">
                <a:latin typeface="Futura Next Book" panose="020B0502020204020303"/>
                <a:ea typeface="Times New Roman" panose="02020603050405020304" pitchFamily="18" charset="0"/>
              </a:rPr>
              <a:t>upplements finalized design with accurate</a:t>
            </a:r>
            <a:r>
              <a:rPr lang="en-US" sz="1600">
                <a:effectLst/>
                <a:latin typeface="Futura Next Book" panose="020B0502020204020303"/>
                <a:ea typeface="Times New Roman" panose="02020603050405020304" pitchFamily="18" charset="0"/>
              </a:rPr>
              <a:t> content that fits the design.</a:t>
            </a:r>
          </a:p>
          <a:p>
            <a:pPr marL="171450" indent="-171450">
              <a:buFont typeface="Arial" panose="020B0604020202020204" pitchFamily="34" charset="0"/>
              <a:buChar char="•"/>
            </a:pPr>
            <a:endParaRPr lang="en-US" sz="1600">
              <a:effectLst/>
              <a:latin typeface="Futura Next Book" panose="020B0502020204020303"/>
              <a:ea typeface="Times New Roman" panose="02020603050405020304" pitchFamily="18" charset="0"/>
            </a:endParaRPr>
          </a:p>
          <a:p>
            <a:pPr marL="171450" indent="-171450">
              <a:buFont typeface="Arial" panose="020B0604020202020204" pitchFamily="34" charset="0"/>
              <a:buChar char="•"/>
            </a:pPr>
            <a:r>
              <a:rPr lang="en-US" sz="1600">
                <a:effectLst/>
                <a:latin typeface="Futura Next Book" panose="020B0502020204020303"/>
                <a:ea typeface="Times New Roman" panose="02020603050405020304" pitchFamily="18" charset="0"/>
              </a:rPr>
              <a:t> if the content is not available in legacy, creates the copy accordingly to brand, voice and tone and editorial guidelines. </a:t>
            </a:r>
          </a:p>
          <a:p>
            <a:pPr marL="171450" indent="-171450">
              <a:buFont typeface="Arial" panose="020B0604020202020204" pitchFamily="34" charset="0"/>
              <a:buChar char="•"/>
            </a:pPr>
            <a:endParaRPr lang="en-US" sz="1600">
              <a:latin typeface="Futura Next Book" panose="020B0502020204020303"/>
            </a:endParaRPr>
          </a:p>
          <a:p>
            <a:pPr marL="171450" indent="-171450">
              <a:buFont typeface="Arial" panose="020B0604020202020204" pitchFamily="34" charset="0"/>
              <a:buChar char="•"/>
            </a:pPr>
            <a:endParaRPr lang="en-US" sz="1600">
              <a:latin typeface="Futura Next Book" panose="020B0502020204020303"/>
            </a:endParaRPr>
          </a:p>
        </p:txBody>
      </p:sp>
      <p:sp>
        <p:nvSpPr>
          <p:cNvPr id="19" name="Text Placeholder 7">
            <a:extLst>
              <a:ext uri="{FF2B5EF4-FFF2-40B4-BE49-F238E27FC236}">
                <a16:creationId xmlns:a16="http://schemas.microsoft.com/office/drawing/2014/main" id="{34F9A029-9D0A-46EA-ABB6-110B9D3A39E0}"/>
              </a:ext>
            </a:extLst>
          </p:cNvPr>
          <p:cNvSpPr txBox="1">
            <a:spLocks/>
          </p:cNvSpPr>
          <p:nvPr/>
        </p:nvSpPr>
        <p:spPr>
          <a:xfrm>
            <a:off x="717438" y="779158"/>
            <a:ext cx="9721961" cy="796269"/>
          </a:xfrm>
          <a:prstGeom prst="rect">
            <a:avLst/>
          </a:prstGeom>
        </p:spPr>
        <p:txBody>
          <a:bodyPr vert="horz" lIns="91440" tIns="45720" rIns="91440" bIns="45720" rtlCol="0">
            <a:noAutofit/>
          </a:bodyPr>
          <a:lstStyle>
            <a:lvl1pPr marL="0" indent="0" algn="l" defTabSz="1142817" rtl="0" eaLnBrk="1" latinLnBrk="0" hangingPunct="1">
              <a:lnSpc>
                <a:spcPct val="90000"/>
              </a:lnSpc>
              <a:spcBef>
                <a:spcPts val="1250"/>
              </a:spcBef>
              <a:buFont typeface="Arial" panose="020B0604020202020204" pitchFamily="34" charset="0"/>
              <a:buNone/>
              <a:defRPr sz="1800" b="0" i="0" kern="1200">
                <a:solidFill>
                  <a:schemeClr val="tx1"/>
                </a:solidFill>
                <a:latin typeface="Futura Next Book" panose="020B0502020204020303" pitchFamily="34" charset="77"/>
                <a:ea typeface="+mn-ea"/>
                <a:cs typeface="+mn-cs"/>
              </a:defRPr>
            </a:lvl1pPr>
            <a:lvl2pPr marL="571409"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2pPr>
            <a:lvl3pPr marL="1142817"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3pPr>
            <a:lvl4pPr marL="1714226"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4pPr>
            <a:lvl5pPr marL="2285635"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5pPr>
            <a:lvl6pPr marL="3142747"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6pPr>
            <a:lvl7pPr marL="3714156"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7pPr>
            <a:lvl8pPr marL="4285564"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8pPr>
            <a:lvl9pPr marL="4856973"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9pPr>
          </a:lstStyle>
          <a:p>
            <a:r>
              <a:rPr lang="en-IN" sz="3600" u="sng">
                <a:ea typeface="+mj-ea"/>
                <a:cs typeface="+mj-cs"/>
              </a:rPr>
              <a:t>When a PS content professional is aligned </a:t>
            </a:r>
          </a:p>
        </p:txBody>
      </p:sp>
      <p:sp>
        <p:nvSpPr>
          <p:cNvPr id="20" name="Arrow: Right 19">
            <a:extLst>
              <a:ext uri="{FF2B5EF4-FFF2-40B4-BE49-F238E27FC236}">
                <a16:creationId xmlns:a16="http://schemas.microsoft.com/office/drawing/2014/main" id="{84208643-98AC-4EB9-9B24-B7FDE692A3CF}"/>
              </a:ext>
            </a:extLst>
          </p:cNvPr>
          <p:cNvSpPr/>
          <p:nvPr/>
        </p:nvSpPr>
        <p:spPr>
          <a:xfrm>
            <a:off x="7145537" y="2531778"/>
            <a:ext cx="1037331" cy="300324"/>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250"/>
          </a:p>
        </p:txBody>
      </p:sp>
      <p:sp>
        <p:nvSpPr>
          <p:cNvPr id="21" name="Arrow: Right 20">
            <a:extLst>
              <a:ext uri="{FF2B5EF4-FFF2-40B4-BE49-F238E27FC236}">
                <a16:creationId xmlns:a16="http://schemas.microsoft.com/office/drawing/2014/main" id="{8C0BA1F7-32F5-4A00-9CB7-4971D95A3BF0}"/>
              </a:ext>
            </a:extLst>
          </p:cNvPr>
          <p:cNvSpPr/>
          <p:nvPr/>
        </p:nvSpPr>
        <p:spPr>
          <a:xfrm>
            <a:off x="10486896" y="2531778"/>
            <a:ext cx="1037331" cy="300324"/>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250"/>
          </a:p>
        </p:txBody>
      </p:sp>
    </p:spTree>
    <p:extLst>
      <p:ext uri="{BB962C8B-B14F-4D97-AF65-F5344CB8AC3E}">
        <p14:creationId xmlns:p14="http://schemas.microsoft.com/office/powerpoint/2010/main" val="25608974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C5EA385-0491-9BD1-93BE-AB0D7CC8EF42}"/>
              </a:ext>
            </a:extLst>
          </p:cNvPr>
          <p:cNvSpPr>
            <a:spLocks noGrp="1"/>
          </p:cNvSpPr>
          <p:nvPr>
            <p:ph type="body" sz="quarter" idx="13"/>
          </p:nvPr>
        </p:nvSpPr>
        <p:spPr>
          <a:xfrm>
            <a:off x="817701" y="-1058979"/>
            <a:ext cx="5743468" cy="288925"/>
          </a:xfrm>
        </p:spPr>
        <p:txBody>
          <a:bodyPr/>
          <a:lstStyle/>
          <a:p>
            <a:r>
              <a:rPr lang="en-IN"/>
              <a:t>Content-first design</a:t>
            </a:r>
          </a:p>
        </p:txBody>
      </p:sp>
      <p:sp>
        <p:nvSpPr>
          <p:cNvPr id="14" name="TextBox 13">
            <a:extLst>
              <a:ext uri="{FF2B5EF4-FFF2-40B4-BE49-F238E27FC236}">
                <a16:creationId xmlns:a16="http://schemas.microsoft.com/office/drawing/2014/main" id="{42FFAD68-6EE4-ABBB-BCAB-6B0200B1FD07}"/>
              </a:ext>
            </a:extLst>
          </p:cNvPr>
          <p:cNvSpPr txBox="1"/>
          <p:nvPr/>
        </p:nvSpPr>
        <p:spPr>
          <a:xfrm>
            <a:off x="4598975" y="1908888"/>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7" name="Rectangle 6">
            <a:extLst>
              <a:ext uri="{FF2B5EF4-FFF2-40B4-BE49-F238E27FC236}">
                <a16:creationId xmlns:a16="http://schemas.microsoft.com/office/drawing/2014/main" id="{F2F4D6FA-44F3-4BB9-95C0-267556C15B03}"/>
              </a:ext>
            </a:extLst>
          </p:cNvPr>
          <p:cNvSpPr/>
          <p:nvPr/>
        </p:nvSpPr>
        <p:spPr>
          <a:xfrm>
            <a:off x="817701" y="2083245"/>
            <a:ext cx="2733699" cy="10989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atin typeface="Futura Next Book" panose="020B0502020204020303"/>
              </a:rPr>
              <a:t>Brainstorming</a:t>
            </a:r>
          </a:p>
        </p:txBody>
      </p:sp>
      <p:sp>
        <p:nvSpPr>
          <p:cNvPr id="8" name="TextBox 7">
            <a:extLst>
              <a:ext uri="{FF2B5EF4-FFF2-40B4-BE49-F238E27FC236}">
                <a16:creationId xmlns:a16="http://schemas.microsoft.com/office/drawing/2014/main" id="{41C22FD6-8648-41C2-ADCE-32C89E95C6C8}"/>
              </a:ext>
            </a:extLst>
          </p:cNvPr>
          <p:cNvSpPr txBox="1"/>
          <p:nvPr/>
        </p:nvSpPr>
        <p:spPr>
          <a:xfrm>
            <a:off x="639571" y="3497824"/>
            <a:ext cx="3089958" cy="4001095"/>
          </a:xfrm>
          <a:prstGeom prst="rect">
            <a:avLst/>
          </a:prstGeom>
          <a:noFill/>
        </p:spPr>
        <p:txBody>
          <a:bodyPr wrap="square">
            <a:spAutoFit/>
          </a:bodyPr>
          <a:lstStyle/>
          <a:p>
            <a:pPr marL="285750" indent="-285750">
              <a:buFont typeface="Arial" panose="020B0604020202020204" pitchFamily="34" charset="0"/>
              <a:buChar char="•"/>
            </a:pPr>
            <a:r>
              <a:rPr lang="en-US" sz="1600" dirty="0">
                <a:latin typeface="Futura Next Book" panose="020B0502020204020303"/>
                <a:ea typeface="Calibri" panose="020F0502020204030204" pitchFamily="34" charset="0"/>
              </a:rPr>
              <a:t>Designer understands user  requirements and business goals</a:t>
            </a:r>
          </a:p>
          <a:p>
            <a:pPr marL="285750" indent="-285750">
              <a:buFont typeface="Arial" panose="020B0604020202020204" pitchFamily="34" charset="0"/>
              <a:buChar char="•"/>
            </a:pPr>
            <a:endParaRPr lang="en-US" sz="1600" dirty="0">
              <a:latin typeface="Futura Next Book" panose="020B0502020204020303"/>
              <a:ea typeface="Calibri" panose="020F0502020204030204" pitchFamily="34" charset="0"/>
            </a:endParaRPr>
          </a:p>
          <a:p>
            <a:pPr marL="285750" indent="-285750">
              <a:buFont typeface="Arial" panose="020B0604020202020204" pitchFamily="34" charset="0"/>
              <a:buChar char="•"/>
            </a:pPr>
            <a:r>
              <a:rPr lang="en-US" sz="1600" dirty="0">
                <a:latin typeface="Futura Next Book" panose="020B0502020204020303"/>
                <a:ea typeface="Calibri" panose="020F0502020204030204" pitchFamily="34" charset="0"/>
              </a:rPr>
              <a:t>Designer co-ordinates with client PoC and requests for:  </a:t>
            </a:r>
          </a:p>
          <a:p>
            <a:pPr marL="742950" lvl="1" indent="-285750">
              <a:buFont typeface="Arial" panose="020B0604020202020204" pitchFamily="34" charset="0"/>
              <a:buChar char="•"/>
            </a:pPr>
            <a:r>
              <a:rPr lang="en-US" sz="1400" dirty="0">
                <a:latin typeface="Futura Next Book" panose="020B0502020204020303"/>
              </a:rPr>
              <a:t>A view of the volume of content </a:t>
            </a:r>
          </a:p>
          <a:p>
            <a:pPr marL="742950" lvl="1" indent="-285750">
              <a:buFont typeface="Arial" panose="020B0604020202020204" pitchFamily="34" charset="0"/>
              <a:buChar char="•"/>
            </a:pPr>
            <a:r>
              <a:rPr lang="en-US" sz="1400" dirty="0">
                <a:latin typeface="Futura Next Book" panose="020B0502020204020303"/>
              </a:rPr>
              <a:t>Must-have content items</a:t>
            </a:r>
          </a:p>
          <a:p>
            <a:pPr marL="742950" lvl="1" indent="-285750">
              <a:buFont typeface="Arial" panose="020B0604020202020204" pitchFamily="34" charset="0"/>
              <a:buChar char="•"/>
            </a:pPr>
            <a:r>
              <a:rPr lang="en-US" sz="1400" dirty="0">
                <a:latin typeface="Futura Next Book" panose="020B0502020204020303"/>
              </a:rPr>
              <a:t>Availability of assets including images/videos</a:t>
            </a:r>
          </a:p>
          <a:p>
            <a:pPr marL="742950" lvl="1" indent="-285750">
              <a:buFont typeface="Arial" panose="020B0604020202020204" pitchFamily="34" charset="0"/>
              <a:buChar char="•"/>
            </a:pPr>
            <a:r>
              <a:rPr lang="en-US" sz="1400" dirty="0">
                <a:latin typeface="Futura Next Book" panose="020B0502020204020303"/>
              </a:rPr>
              <a:t>Peculiarity of various content types</a:t>
            </a:r>
          </a:p>
          <a:p>
            <a:pPr marL="742950" lvl="1" indent="-285750">
              <a:buFont typeface="Arial" panose="020B0604020202020204" pitchFamily="34" charset="0"/>
              <a:buChar char="•"/>
            </a:pPr>
            <a:r>
              <a:rPr lang="en-US" sz="1400" dirty="0">
                <a:latin typeface="Futura Next Book" panose="020B0502020204020303"/>
              </a:rPr>
              <a:t>High level SEO requirements, if any</a:t>
            </a:r>
          </a:p>
          <a:p>
            <a:pPr marL="285750" indent="-285750">
              <a:buFont typeface="Arial" panose="020B0604020202020204" pitchFamily="34" charset="0"/>
              <a:buChar char="•"/>
            </a:pPr>
            <a:endParaRPr lang="en-US" sz="1600" dirty="0">
              <a:latin typeface="Futura Next Book" panose="020B0502020204020303"/>
            </a:endParaRPr>
          </a:p>
        </p:txBody>
      </p:sp>
      <p:sp>
        <p:nvSpPr>
          <p:cNvPr id="9" name="Rectangle 8">
            <a:extLst>
              <a:ext uri="{FF2B5EF4-FFF2-40B4-BE49-F238E27FC236}">
                <a16:creationId xmlns:a16="http://schemas.microsoft.com/office/drawing/2014/main" id="{37A0A73D-9B47-419A-8010-600C07ECDEAF}"/>
              </a:ext>
            </a:extLst>
          </p:cNvPr>
          <p:cNvSpPr/>
          <p:nvPr/>
        </p:nvSpPr>
        <p:spPr>
          <a:xfrm>
            <a:off x="4067597" y="2093766"/>
            <a:ext cx="3240817" cy="10989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atin typeface="Futura Next Book" panose="020B0502020204020303"/>
              </a:rPr>
              <a:t>Content input for design</a:t>
            </a:r>
          </a:p>
        </p:txBody>
      </p:sp>
      <p:sp>
        <p:nvSpPr>
          <p:cNvPr id="12" name="Arrow: Right 11">
            <a:extLst>
              <a:ext uri="{FF2B5EF4-FFF2-40B4-BE49-F238E27FC236}">
                <a16:creationId xmlns:a16="http://schemas.microsoft.com/office/drawing/2014/main" id="{C47A77B3-D11B-418D-98B6-83F5873DD6F2}"/>
              </a:ext>
            </a:extLst>
          </p:cNvPr>
          <p:cNvSpPr/>
          <p:nvPr/>
        </p:nvSpPr>
        <p:spPr>
          <a:xfrm>
            <a:off x="3168214" y="2531778"/>
            <a:ext cx="1175185" cy="300324"/>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250"/>
          </a:p>
        </p:txBody>
      </p:sp>
      <p:sp>
        <p:nvSpPr>
          <p:cNvPr id="13" name="TextBox 12">
            <a:extLst>
              <a:ext uri="{FF2B5EF4-FFF2-40B4-BE49-F238E27FC236}">
                <a16:creationId xmlns:a16="http://schemas.microsoft.com/office/drawing/2014/main" id="{13EC1097-22BD-4958-9541-82F470D51DA6}"/>
              </a:ext>
            </a:extLst>
          </p:cNvPr>
          <p:cNvSpPr txBox="1"/>
          <p:nvPr/>
        </p:nvSpPr>
        <p:spPr>
          <a:xfrm>
            <a:off x="3907661" y="3249672"/>
            <a:ext cx="3560688" cy="2062103"/>
          </a:xfrm>
          <a:prstGeom prst="rect">
            <a:avLst/>
          </a:prstGeom>
          <a:noFill/>
        </p:spPr>
        <p:txBody>
          <a:bodyPr wrap="square">
            <a:spAutoFit/>
          </a:bodyPr>
          <a:lstStyle/>
          <a:p>
            <a:pPr marL="214278" indent="-214278">
              <a:buFont typeface="Arial" panose="020B0604020202020204" pitchFamily="34" charset="0"/>
              <a:buChar char="•"/>
            </a:pPr>
            <a:endParaRPr lang="en-US" sz="1600">
              <a:latin typeface="Futura Next Book" panose="020B0502020204020303"/>
              <a:ea typeface="Calibri" panose="020F0502020204030204" pitchFamily="34" charset="0"/>
            </a:endParaRPr>
          </a:p>
          <a:p>
            <a:pPr marL="214278" indent="-214278">
              <a:buFont typeface="Arial" panose="020B0604020202020204" pitchFamily="34" charset="0"/>
              <a:buChar char="•"/>
            </a:pPr>
            <a:r>
              <a:rPr lang="en-US" sz="1600">
                <a:latin typeface="Futura Next Book" panose="020B0502020204020303"/>
                <a:ea typeface="Times New Roman" panose="02020603050405020304" pitchFamily="18" charset="0"/>
              </a:rPr>
              <a:t>Client PoC shares insights as requested.</a:t>
            </a:r>
          </a:p>
          <a:p>
            <a:pPr marL="214278" indent="-214278">
              <a:buFont typeface="Arial" panose="020B0604020202020204" pitchFamily="34" charset="0"/>
              <a:buChar char="•"/>
            </a:pPr>
            <a:endParaRPr lang="en-US" sz="1600">
              <a:latin typeface="Futura Next Book" panose="020B0502020204020303"/>
              <a:ea typeface="Times New Roman" panose="02020603050405020304" pitchFamily="18" charset="0"/>
            </a:endParaRPr>
          </a:p>
          <a:p>
            <a:pPr marL="214278" indent="-214278">
              <a:buFont typeface="Arial" panose="020B0604020202020204" pitchFamily="34" charset="0"/>
              <a:buChar char="•"/>
            </a:pPr>
            <a:r>
              <a:rPr lang="en-US" sz="1600">
                <a:latin typeface="Futura Next Book" panose="020B0502020204020303"/>
              </a:rPr>
              <a:t>Designer accommodates the content insights in the design offering. </a:t>
            </a:r>
          </a:p>
          <a:p>
            <a:pPr marL="214278" indent="-214278">
              <a:buFont typeface="Arial" panose="020B0604020202020204" pitchFamily="34" charset="0"/>
              <a:buChar char="•"/>
            </a:pPr>
            <a:endParaRPr lang="en-US" sz="1600">
              <a:latin typeface="Futura Next Book" panose="020B0502020204020303"/>
            </a:endParaRPr>
          </a:p>
        </p:txBody>
      </p:sp>
      <p:sp>
        <p:nvSpPr>
          <p:cNvPr id="15" name="Rectangle 14">
            <a:extLst>
              <a:ext uri="{FF2B5EF4-FFF2-40B4-BE49-F238E27FC236}">
                <a16:creationId xmlns:a16="http://schemas.microsoft.com/office/drawing/2014/main" id="{B5B000C7-F675-4E90-B1A1-66DC183F1E78}"/>
              </a:ext>
            </a:extLst>
          </p:cNvPr>
          <p:cNvSpPr/>
          <p:nvPr/>
        </p:nvSpPr>
        <p:spPr>
          <a:xfrm>
            <a:off x="7824611" y="2067986"/>
            <a:ext cx="2940366" cy="11472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atin typeface="Futura Next Book" panose="020B0502020204020303"/>
              </a:rPr>
              <a:t>Wireframe review &amp; pressure testing</a:t>
            </a:r>
          </a:p>
        </p:txBody>
      </p:sp>
      <p:sp>
        <p:nvSpPr>
          <p:cNvPr id="16" name="TextBox 15">
            <a:extLst>
              <a:ext uri="{FF2B5EF4-FFF2-40B4-BE49-F238E27FC236}">
                <a16:creationId xmlns:a16="http://schemas.microsoft.com/office/drawing/2014/main" id="{952ACE44-2294-485D-A98F-97DE64CFEE10}"/>
              </a:ext>
            </a:extLst>
          </p:cNvPr>
          <p:cNvSpPr txBox="1"/>
          <p:nvPr/>
        </p:nvSpPr>
        <p:spPr>
          <a:xfrm>
            <a:off x="7824611" y="3515848"/>
            <a:ext cx="3211690" cy="2062103"/>
          </a:xfrm>
          <a:prstGeom prst="rect">
            <a:avLst/>
          </a:prstGeom>
          <a:noFill/>
        </p:spPr>
        <p:txBody>
          <a:bodyPr wrap="square">
            <a:spAutoFit/>
          </a:bodyPr>
          <a:lstStyle/>
          <a:p>
            <a:pPr marL="171450" indent="-171450">
              <a:buFont typeface="Arial" panose="020B0604020202020204" pitchFamily="34" charset="0"/>
              <a:buChar char="•"/>
            </a:pPr>
            <a:r>
              <a:rPr lang="en-US" sz="1600" dirty="0">
                <a:effectLst/>
                <a:latin typeface="Futura Next Book" panose="020B0502020204020303"/>
                <a:ea typeface="Calibri" panose="020F0502020204030204" pitchFamily="34" charset="0"/>
              </a:rPr>
              <a:t>Designer creates wireframe, prepares some content use cases and </a:t>
            </a:r>
            <a:r>
              <a:rPr lang="en-US" sz="1600" dirty="0">
                <a:effectLst/>
                <a:latin typeface="Futura Next Book" panose="020B0502020204020303"/>
                <a:ea typeface="Times New Roman" panose="02020603050405020304" pitchFamily="18" charset="0"/>
              </a:rPr>
              <a:t>requests client PoC for copy for the wireframes.</a:t>
            </a:r>
            <a:endParaRPr lang="en-US" sz="1600" dirty="0">
              <a:latin typeface="Futura Next Book" panose="020B0502020204020303"/>
            </a:endParaRPr>
          </a:p>
          <a:p>
            <a:pPr marL="171450" indent="-171450">
              <a:buFont typeface="Arial" panose="020B0604020202020204" pitchFamily="34" charset="0"/>
              <a:buChar char="•"/>
            </a:pPr>
            <a:r>
              <a:rPr lang="en-US" sz="1600" dirty="0">
                <a:effectLst/>
                <a:latin typeface="Futura Next Book" panose="020B0502020204020303"/>
                <a:ea typeface="Calibri" panose="020F0502020204030204" pitchFamily="34" charset="0"/>
              </a:rPr>
              <a:t>Designer subjects the actual content</a:t>
            </a:r>
            <a:r>
              <a:rPr lang="en-US" sz="1600" dirty="0">
                <a:latin typeface="Futura Next Book" panose="020B0502020204020303"/>
                <a:ea typeface="Calibri" panose="020F0502020204030204" pitchFamily="34" charset="0"/>
              </a:rPr>
              <a:t> </a:t>
            </a:r>
            <a:r>
              <a:rPr lang="en-US" sz="1600" dirty="0">
                <a:effectLst/>
                <a:latin typeface="Futura Next Book" panose="020B0502020204020303"/>
                <a:ea typeface="Calibri" panose="020F0502020204030204" pitchFamily="34" charset="0"/>
              </a:rPr>
              <a:t>to pressure test the design.</a:t>
            </a:r>
            <a:endParaRPr lang="en-US" sz="1600" dirty="0">
              <a:latin typeface="Futura Next Book" panose="020B0502020204020303"/>
              <a:ea typeface="Calibri" panose="020F0502020204030204" pitchFamily="34" charset="0"/>
            </a:endParaRPr>
          </a:p>
        </p:txBody>
      </p:sp>
      <p:sp>
        <p:nvSpPr>
          <p:cNvPr id="17" name="Rectangle 16">
            <a:extLst>
              <a:ext uri="{FF2B5EF4-FFF2-40B4-BE49-F238E27FC236}">
                <a16:creationId xmlns:a16="http://schemas.microsoft.com/office/drawing/2014/main" id="{135E9344-D48E-4B0C-92B8-9C597BE8C4E3}"/>
              </a:ext>
            </a:extLst>
          </p:cNvPr>
          <p:cNvSpPr/>
          <p:nvPr/>
        </p:nvSpPr>
        <p:spPr>
          <a:xfrm>
            <a:off x="11169335" y="2087879"/>
            <a:ext cx="3160086" cy="10943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atin typeface="Futura Next Book" panose="020B0502020204020303"/>
              </a:rPr>
              <a:t>Client demo</a:t>
            </a:r>
          </a:p>
        </p:txBody>
      </p:sp>
      <p:sp>
        <p:nvSpPr>
          <p:cNvPr id="18" name="TextBox 17">
            <a:extLst>
              <a:ext uri="{FF2B5EF4-FFF2-40B4-BE49-F238E27FC236}">
                <a16:creationId xmlns:a16="http://schemas.microsoft.com/office/drawing/2014/main" id="{AD6752D3-8BC9-4D16-A935-CB5CD0BBAAEA}"/>
              </a:ext>
            </a:extLst>
          </p:cNvPr>
          <p:cNvSpPr txBox="1"/>
          <p:nvPr/>
        </p:nvSpPr>
        <p:spPr>
          <a:xfrm>
            <a:off x="11260623" y="3501512"/>
            <a:ext cx="2912578" cy="1569660"/>
          </a:xfrm>
          <a:prstGeom prst="rect">
            <a:avLst/>
          </a:prstGeom>
          <a:noFill/>
        </p:spPr>
        <p:txBody>
          <a:bodyPr wrap="square">
            <a:spAutoFit/>
          </a:bodyPr>
          <a:lstStyle/>
          <a:p>
            <a:pPr marL="171450" indent="-171450">
              <a:buFont typeface="Arial" panose="020B0604020202020204" pitchFamily="34" charset="0"/>
              <a:buChar char="•"/>
            </a:pPr>
            <a:r>
              <a:rPr lang="en-US" sz="1600">
                <a:effectLst/>
                <a:latin typeface="Futura Next Book" panose="020B0502020204020303"/>
                <a:ea typeface="Times New Roman" panose="02020603050405020304" pitchFamily="18" charset="0"/>
              </a:rPr>
              <a:t>Designer uses the actual copy on the designs as far as possible. </a:t>
            </a:r>
          </a:p>
          <a:p>
            <a:pPr marL="171450" indent="-171450">
              <a:buFont typeface="Arial" panose="020B0604020202020204" pitchFamily="34" charset="0"/>
              <a:buChar char="•"/>
            </a:pPr>
            <a:endParaRPr lang="en-US" sz="1600">
              <a:latin typeface="Futura Next Book" panose="020B0502020204020303"/>
              <a:ea typeface="Times New Roman" panose="02020603050405020304" pitchFamily="18" charset="0"/>
            </a:endParaRPr>
          </a:p>
          <a:p>
            <a:pPr marL="171450" indent="-171450">
              <a:buFont typeface="Arial" panose="020B0604020202020204" pitchFamily="34" charset="0"/>
              <a:buChar char="•"/>
            </a:pPr>
            <a:endParaRPr lang="en-US" sz="1600">
              <a:effectLst/>
              <a:latin typeface="Futura Next Book" panose="020B0502020204020303"/>
              <a:ea typeface="Times New Roman" panose="02020603050405020304" pitchFamily="18" charset="0"/>
            </a:endParaRPr>
          </a:p>
          <a:p>
            <a:endParaRPr lang="en-US" sz="1600">
              <a:latin typeface="Futura Next Book" panose="020B0502020204020303"/>
            </a:endParaRPr>
          </a:p>
        </p:txBody>
      </p:sp>
      <p:sp>
        <p:nvSpPr>
          <p:cNvPr id="20" name="Arrow: Right 19">
            <a:extLst>
              <a:ext uri="{FF2B5EF4-FFF2-40B4-BE49-F238E27FC236}">
                <a16:creationId xmlns:a16="http://schemas.microsoft.com/office/drawing/2014/main" id="{84208643-98AC-4EB9-9B24-B7FDE692A3CF}"/>
              </a:ext>
            </a:extLst>
          </p:cNvPr>
          <p:cNvSpPr/>
          <p:nvPr/>
        </p:nvSpPr>
        <p:spPr>
          <a:xfrm>
            <a:off x="7145537" y="2531778"/>
            <a:ext cx="1037331" cy="300324"/>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250"/>
          </a:p>
        </p:txBody>
      </p:sp>
      <p:sp>
        <p:nvSpPr>
          <p:cNvPr id="21" name="Arrow: Right 20">
            <a:extLst>
              <a:ext uri="{FF2B5EF4-FFF2-40B4-BE49-F238E27FC236}">
                <a16:creationId xmlns:a16="http://schemas.microsoft.com/office/drawing/2014/main" id="{8C0BA1F7-32F5-4A00-9CB7-4971D95A3BF0}"/>
              </a:ext>
            </a:extLst>
          </p:cNvPr>
          <p:cNvSpPr/>
          <p:nvPr/>
        </p:nvSpPr>
        <p:spPr>
          <a:xfrm>
            <a:off x="10486896" y="2531778"/>
            <a:ext cx="1037331" cy="300324"/>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250"/>
          </a:p>
        </p:txBody>
      </p:sp>
      <p:sp>
        <p:nvSpPr>
          <p:cNvPr id="22" name="Text Placeholder 7">
            <a:extLst>
              <a:ext uri="{FF2B5EF4-FFF2-40B4-BE49-F238E27FC236}">
                <a16:creationId xmlns:a16="http://schemas.microsoft.com/office/drawing/2014/main" id="{3CB2E999-2C83-4CEC-94CF-91AFC5B994B9}"/>
              </a:ext>
            </a:extLst>
          </p:cNvPr>
          <p:cNvSpPr txBox="1">
            <a:spLocks/>
          </p:cNvSpPr>
          <p:nvPr/>
        </p:nvSpPr>
        <p:spPr>
          <a:xfrm>
            <a:off x="717438" y="779158"/>
            <a:ext cx="9721961" cy="796269"/>
          </a:xfrm>
          <a:prstGeom prst="rect">
            <a:avLst/>
          </a:prstGeom>
        </p:spPr>
        <p:txBody>
          <a:bodyPr vert="horz" lIns="91440" tIns="45720" rIns="91440" bIns="45720" rtlCol="0">
            <a:noAutofit/>
          </a:bodyPr>
          <a:lstStyle>
            <a:lvl1pPr marL="0" indent="0" algn="l" defTabSz="1142817" rtl="0" eaLnBrk="1" latinLnBrk="0" hangingPunct="1">
              <a:lnSpc>
                <a:spcPct val="90000"/>
              </a:lnSpc>
              <a:spcBef>
                <a:spcPts val="1250"/>
              </a:spcBef>
              <a:buFont typeface="Arial" panose="020B0604020202020204" pitchFamily="34" charset="0"/>
              <a:buNone/>
              <a:defRPr sz="1800" b="0" i="0" kern="1200">
                <a:solidFill>
                  <a:schemeClr val="tx1"/>
                </a:solidFill>
                <a:latin typeface="Futura Next Book" panose="020B0502020204020303" pitchFamily="34" charset="77"/>
                <a:ea typeface="+mn-ea"/>
                <a:cs typeface="+mn-cs"/>
              </a:defRPr>
            </a:lvl1pPr>
            <a:lvl2pPr marL="571409"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2pPr>
            <a:lvl3pPr marL="1142817"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3pPr>
            <a:lvl4pPr marL="1714226"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4pPr>
            <a:lvl5pPr marL="2285635"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5pPr>
            <a:lvl6pPr marL="3142747"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6pPr>
            <a:lvl7pPr marL="3714156"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7pPr>
            <a:lvl8pPr marL="4285564"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8pPr>
            <a:lvl9pPr marL="4856973"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9pPr>
          </a:lstStyle>
          <a:p>
            <a:r>
              <a:rPr lang="en-IN" sz="3600" u="sng">
                <a:ea typeface="+mj-ea"/>
                <a:cs typeface="+mj-cs"/>
              </a:rPr>
              <a:t>When a client content PoC is aligned </a:t>
            </a:r>
          </a:p>
        </p:txBody>
      </p:sp>
    </p:spTree>
    <p:extLst>
      <p:ext uri="{BB962C8B-B14F-4D97-AF65-F5344CB8AC3E}">
        <p14:creationId xmlns:p14="http://schemas.microsoft.com/office/powerpoint/2010/main" val="32224746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5B000C7-F675-4E90-B1A1-66DC183F1E78}"/>
              </a:ext>
            </a:extLst>
          </p:cNvPr>
          <p:cNvSpPr/>
          <p:nvPr/>
        </p:nvSpPr>
        <p:spPr>
          <a:xfrm>
            <a:off x="5297084" y="2586015"/>
            <a:ext cx="3186515" cy="11735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atin typeface="Futura Next Book" panose="020B0502020204020303"/>
              </a:rPr>
              <a:t>Wireframe review</a:t>
            </a:r>
          </a:p>
        </p:txBody>
      </p:sp>
      <p:sp>
        <p:nvSpPr>
          <p:cNvPr id="6" name="Text Placeholder 5">
            <a:extLst>
              <a:ext uri="{FF2B5EF4-FFF2-40B4-BE49-F238E27FC236}">
                <a16:creationId xmlns:a16="http://schemas.microsoft.com/office/drawing/2014/main" id="{1C5EA385-0491-9BD1-93BE-AB0D7CC8EF42}"/>
              </a:ext>
            </a:extLst>
          </p:cNvPr>
          <p:cNvSpPr>
            <a:spLocks noGrp="1"/>
          </p:cNvSpPr>
          <p:nvPr>
            <p:ph type="body" sz="quarter" idx="13"/>
          </p:nvPr>
        </p:nvSpPr>
        <p:spPr>
          <a:xfrm>
            <a:off x="843101" y="-2360603"/>
            <a:ext cx="5743468" cy="288925"/>
          </a:xfrm>
        </p:spPr>
        <p:txBody>
          <a:bodyPr/>
          <a:lstStyle/>
          <a:p>
            <a:r>
              <a:rPr lang="en-IN"/>
              <a:t>Content-first design</a:t>
            </a:r>
          </a:p>
        </p:txBody>
      </p:sp>
      <p:sp>
        <p:nvSpPr>
          <p:cNvPr id="14" name="TextBox 13">
            <a:extLst>
              <a:ext uri="{FF2B5EF4-FFF2-40B4-BE49-F238E27FC236}">
                <a16:creationId xmlns:a16="http://schemas.microsoft.com/office/drawing/2014/main" id="{42FFAD68-6EE4-ABBB-BCAB-6B0200B1FD07}"/>
              </a:ext>
            </a:extLst>
          </p:cNvPr>
          <p:cNvSpPr txBox="1"/>
          <p:nvPr/>
        </p:nvSpPr>
        <p:spPr>
          <a:xfrm>
            <a:off x="4860623" y="1534364"/>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7" name="Rectangle 6">
            <a:extLst>
              <a:ext uri="{FF2B5EF4-FFF2-40B4-BE49-F238E27FC236}">
                <a16:creationId xmlns:a16="http://schemas.microsoft.com/office/drawing/2014/main" id="{F2F4D6FA-44F3-4BB9-95C0-267556C15B03}"/>
              </a:ext>
            </a:extLst>
          </p:cNvPr>
          <p:cNvSpPr/>
          <p:nvPr/>
        </p:nvSpPr>
        <p:spPr>
          <a:xfrm>
            <a:off x="1905937" y="2594229"/>
            <a:ext cx="2733699" cy="10989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atin typeface="Futura Next Book" panose="020B0502020204020303"/>
              </a:rPr>
              <a:t>Brainstorming</a:t>
            </a:r>
          </a:p>
        </p:txBody>
      </p:sp>
      <p:sp>
        <p:nvSpPr>
          <p:cNvPr id="8" name="TextBox 7">
            <a:extLst>
              <a:ext uri="{FF2B5EF4-FFF2-40B4-BE49-F238E27FC236}">
                <a16:creationId xmlns:a16="http://schemas.microsoft.com/office/drawing/2014/main" id="{41C22FD6-8648-41C2-ADCE-32C89E95C6C8}"/>
              </a:ext>
            </a:extLst>
          </p:cNvPr>
          <p:cNvSpPr txBox="1"/>
          <p:nvPr/>
        </p:nvSpPr>
        <p:spPr>
          <a:xfrm>
            <a:off x="1905940" y="4012496"/>
            <a:ext cx="2849078" cy="4031873"/>
          </a:xfrm>
          <a:prstGeom prst="rect">
            <a:avLst/>
          </a:prstGeom>
          <a:noFill/>
        </p:spPr>
        <p:txBody>
          <a:bodyPr wrap="square">
            <a:spAutoFit/>
          </a:bodyPr>
          <a:lstStyle/>
          <a:p>
            <a:pPr marL="285750" indent="-285750">
              <a:buFont typeface="Arial" panose="020B0604020202020204" pitchFamily="34" charset="0"/>
              <a:buChar char="•"/>
            </a:pPr>
            <a:r>
              <a:rPr lang="en-US" sz="1600" dirty="0">
                <a:latin typeface="Futura Next Book" panose="020B0502020204020303"/>
                <a:ea typeface="Calibri" panose="020F0502020204030204" pitchFamily="34" charset="0"/>
              </a:rPr>
              <a:t>Designer understand user  requirements and business goals and get a view of:</a:t>
            </a:r>
          </a:p>
          <a:p>
            <a:pPr marL="742950" lvl="1" indent="-285750">
              <a:buFont typeface="Arial" panose="020B0604020202020204" pitchFamily="34" charset="0"/>
              <a:buChar char="•"/>
            </a:pPr>
            <a:r>
              <a:rPr lang="en-US" sz="1600" dirty="0">
                <a:latin typeface="Futura Next Book" panose="020B0502020204020303"/>
              </a:rPr>
              <a:t>The volume of content </a:t>
            </a:r>
          </a:p>
          <a:p>
            <a:pPr marL="742950" lvl="1" indent="-285750">
              <a:buFont typeface="Arial" panose="020B0604020202020204" pitchFamily="34" charset="0"/>
              <a:buChar char="•"/>
            </a:pPr>
            <a:r>
              <a:rPr lang="en-US" sz="1600" dirty="0">
                <a:latin typeface="Futura Next Book" panose="020B0502020204020303"/>
              </a:rPr>
              <a:t>Must-have content items</a:t>
            </a:r>
          </a:p>
          <a:p>
            <a:pPr marL="742950" lvl="1" indent="-285750">
              <a:buFont typeface="Arial" panose="020B0604020202020204" pitchFamily="34" charset="0"/>
              <a:buChar char="•"/>
            </a:pPr>
            <a:r>
              <a:rPr lang="en-US" sz="1600" dirty="0">
                <a:latin typeface="Futura Next Book" panose="020B0502020204020303"/>
              </a:rPr>
              <a:t>Availability of assets including images/videos</a:t>
            </a:r>
          </a:p>
          <a:p>
            <a:pPr marL="285750" indent="-285750">
              <a:buFont typeface="Arial" panose="020B0604020202020204" pitchFamily="34" charset="0"/>
              <a:buChar char="•"/>
            </a:pPr>
            <a:endParaRPr lang="en-US" sz="1600" dirty="0">
              <a:latin typeface="Futura Next Book" panose="020B0502020204020303"/>
              <a:ea typeface="Calibri" panose="020F0502020204030204" pitchFamily="34" charset="0"/>
            </a:endParaRPr>
          </a:p>
          <a:p>
            <a:endParaRPr lang="en-US" sz="1600" dirty="0">
              <a:latin typeface="Futura Next Book" panose="020B0502020204020303"/>
              <a:ea typeface="Calibri" panose="020F0502020204030204" pitchFamily="34" charset="0"/>
            </a:endParaRPr>
          </a:p>
          <a:p>
            <a:endParaRPr lang="en-US" sz="1600" dirty="0">
              <a:latin typeface="Futura Next Book" panose="020B0502020204020303"/>
              <a:ea typeface="Calibri" panose="020F0502020204030204" pitchFamily="34" charset="0"/>
            </a:endParaRPr>
          </a:p>
          <a:p>
            <a:endParaRPr lang="en-US" sz="1600" dirty="0">
              <a:latin typeface="Futura Next Book" panose="020B0502020204020303"/>
              <a:ea typeface="Calibri" panose="020F0502020204030204" pitchFamily="34" charset="0"/>
            </a:endParaRPr>
          </a:p>
          <a:p>
            <a:endParaRPr lang="en-US" sz="1600" dirty="0">
              <a:latin typeface="Futura Next Book" panose="020B0502020204020303"/>
            </a:endParaRPr>
          </a:p>
        </p:txBody>
      </p:sp>
      <p:sp>
        <p:nvSpPr>
          <p:cNvPr id="12" name="Arrow: Right 11">
            <a:extLst>
              <a:ext uri="{FF2B5EF4-FFF2-40B4-BE49-F238E27FC236}">
                <a16:creationId xmlns:a16="http://schemas.microsoft.com/office/drawing/2014/main" id="{C47A77B3-D11B-418D-98B6-83F5873DD6F2}"/>
              </a:ext>
            </a:extLst>
          </p:cNvPr>
          <p:cNvSpPr/>
          <p:nvPr/>
        </p:nvSpPr>
        <p:spPr>
          <a:xfrm>
            <a:off x="4444478" y="3072253"/>
            <a:ext cx="1224524" cy="228626"/>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250"/>
          </a:p>
        </p:txBody>
      </p:sp>
      <p:sp>
        <p:nvSpPr>
          <p:cNvPr id="16" name="TextBox 15">
            <a:extLst>
              <a:ext uri="{FF2B5EF4-FFF2-40B4-BE49-F238E27FC236}">
                <a16:creationId xmlns:a16="http://schemas.microsoft.com/office/drawing/2014/main" id="{952ACE44-2294-485D-A98F-97DE64CFEE10}"/>
              </a:ext>
            </a:extLst>
          </p:cNvPr>
          <p:cNvSpPr txBox="1"/>
          <p:nvPr/>
        </p:nvSpPr>
        <p:spPr>
          <a:xfrm>
            <a:off x="5381442" y="3986858"/>
            <a:ext cx="3017797" cy="2554545"/>
          </a:xfrm>
          <a:prstGeom prst="rect">
            <a:avLst/>
          </a:prstGeom>
          <a:noFill/>
        </p:spPr>
        <p:txBody>
          <a:bodyPr wrap="square">
            <a:spAutoFit/>
          </a:bodyPr>
          <a:lstStyle/>
          <a:p>
            <a:pPr marL="171450" indent="-171450">
              <a:buFont typeface="Arial" panose="020B0604020202020204" pitchFamily="34" charset="0"/>
              <a:buChar char="•"/>
            </a:pPr>
            <a:r>
              <a:rPr lang="en-US" sz="1600" dirty="0">
                <a:effectLst/>
                <a:latin typeface="Futura Next Book" panose="020B0502020204020303"/>
                <a:ea typeface="Calibri" panose="020F0502020204030204" pitchFamily="34" charset="0"/>
              </a:rPr>
              <a:t>Designer</a:t>
            </a:r>
            <a:r>
              <a:rPr lang="en-US" sz="1600" dirty="0">
                <a:latin typeface="Futura Next Book" panose="020B0502020204020303"/>
                <a:ea typeface="Calibri" panose="020F0502020204030204" pitchFamily="34" charset="0"/>
              </a:rPr>
              <a:t> c</a:t>
            </a:r>
            <a:r>
              <a:rPr lang="en-US" sz="1600" dirty="0">
                <a:effectLst/>
                <a:latin typeface="Futura Next Book" panose="020B0502020204020303"/>
                <a:ea typeface="Calibri" panose="020F0502020204030204" pitchFamily="34" charset="0"/>
              </a:rPr>
              <a:t>reates wireframe with </a:t>
            </a:r>
            <a:r>
              <a:rPr lang="en-US" sz="1600" dirty="0">
                <a:latin typeface="Futura Next Book" panose="020B0502020204020303"/>
                <a:ea typeface="Calibri" panose="020F0502020204030204" pitchFamily="34" charset="0"/>
              </a:rPr>
              <a:t>copy that is a close comparison to actual content. Pressure tests design with the content in hand. </a:t>
            </a:r>
          </a:p>
          <a:p>
            <a:pPr marL="171450" indent="-171450">
              <a:buFont typeface="Arial" panose="020B0604020202020204" pitchFamily="34" charset="0"/>
              <a:buChar char="•"/>
            </a:pPr>
            <a:endParaRPr lang="en-US" sz="1600" dirty="0">
              <a:effectLst/>
              <a:latin typeface="Futura Next Book" panose="020B0502020204020303"/>
              <a:ea typeface="Calibri" panose="020F0502020204030204" pitchFamily="34" charset="0"/>
            </a:endParaRPr>
          </a:p>
          <a:p>
            <a:pPr marL="171450" indent="-171450">
              <a:buFont typeface="Arial" panose="020B0604020202020204" pitchFamily="34" charset="0"/>
              <a:buChar char="•"/>
            </a:pPr>
            <a:endParaRPr lang="en-US" sz="1600" dirty="0">
              <a:latin typeface="Futura Next Book" panose="020B0502020204020303"/>
              <a:ea typeface="Calibri" panose="020F0502020204030204" pitchFamily="34" charset="0"/>
            </a:endParaRPr>
          </a:p>
          <a:p>
            <a:endParaRPr lang="en-US" sz="1600" dirty="0">
              <a:latin typeface="Futura Next Book" panose="020B0502020204020303"/>
              <a:ea typeface="Calibri" panose="020F0502020204030204" pitchFamily="34" charset="0"/>
            </a:endParaRPr>
          </a:p>
          <a:p>
            <a:pPr marL="171450" indent="-171450">
              <a:buFont typeface="Arial" panose="020B0604020202020204" pitchFamily="34" charset="0"/>
              <a:buChar char="•"/>
            </a:pPr>
            <a:endParaRPr lang="en-US" sz="1600" dirty="0">
              <a:effectLst/>
              <a:latin typeface="Futura Next Book" panose="020B0502020204020303"/>
              <a:ea typeface="Calibri" panose="020F0502020204030204" pitchFamily="34" charset="0"/>
            </a:endParaRPr>
          </a:p>
        </p:txBody>
      </p:sp>
      <p:sp>
        <p:nvSpPr>
          <p:cNvPr id="17" name="Rectangle 16">
            <a:extLst>
              <a:ext uri="{FF2B5EF4-FFF2-40B4-BE49-F238E27FC236}">
                <a16:creationId xmlns:a16="http://schemas.microsoft.com/office/drawing/2014/main" id="{135E9344-D48E-4B0C-92B8-9C597BE8C4E3}"/>
              </a:ext>
            </a:extLst>
          </p:cNvPr>
          <p:cNvSpPr/>
          <p:nvPr/>
        </p:nvSpPr>
        <p:spPr>
          <a:xfrm>
            <a:off x="8969562" y="2619122"/>
            <a:ext cx="2849078" cy="10202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latin typeface="Futura Next Book" panose="020B0502020204020303"/>
              </a:rPr>
              <a:t>Client Demo</a:t>
            </a:r>
          </a:p>
        </p:txBody>
      </p:sp>
      <p:sp>
        <p:nvSpPr>
          <p:cNvPr id="18" name="TextBox 17">
            <a:extLst>
              <a:ext uri="{FF2B5EF4-FFF2-40B4-BE49-F238E27FC236}">
                <a16:creationId xmlns:a16="http://schemas.microsoft.com/office/drawing/2014/main" id="{AD6752D3-8BC9-4D16-A935-CB5CD0BBAAEA}"/>
              </a:ext>
            </a:extLst>
          </p:cNvPr>
          <p:cNvSpPr txBox="1"/>
          <p:nvPr/>
        </p:nvSpPr>
        <p:spPr>
          <a:xfrm>
            <a:off x="9096562" y="3986858"/>
            <a:ext cx="3017796" cy="1323439"/>
          </a:xfrm>
          <a:prstGeom prst="rect">
            <a:avLst/>
          </a:prstGeom>
          <a:noFill/>
        </p:spPr>
        <p:txBody>
          <a:bodyPr wrap="square">
            <a:spAutoFit/>
          </a:bodyPr>
          <a:lstStyle/>
          <a:p>
            <a:pPr marL="171450" indent="-171450">
              <a:buFont typeface="Arial" panose="020B0604020202020204" pitchFamily="34" charset="0"/>
              <a:buChar char="•"/>
            </a:pPr>
            <a:r>
              <a:rPr lang="en-US" sz="1600">
                <a:latin typeface="Futura Next Book" panose="020B0502020204020303"/>
                <a:ea typeface="Calibri" panose="020F0502020204030204" pitchFamily="34" charset="0"/>
              </a:rPr>
              <a:t>Designer highlights absence of content professional and evangelizes its importance to clients</a:t>
            </a:r>
            <a:endParaRPr lang="en-US" sz="1600" b="1">
              <a:latin typeface="Futura Next Book" panose="020B0502020204020303"/>
              <a:ea typeface="Times New Roman" panose="02020603050405020304" pitchFamily="18" charset="0"/>
            </a:endParaRPr>
          </a:p>
        </p:txBody>
      </p:sp>
      <p:sp>
        <p:nvSpPr>
          <p:cNvPr id="19" name="Text Placeholder 7">
            <a:extLst>
              <a:ext uri="{FF2B5EF4-FFF2-40B4-BE49-F238E27FC236}">
                <a16:creationId xmlns:a16="http://schemas.microsoft.com/office/drawing/2014/main" id="{A97DB0D8-867F-4749-8AC9-7A35CF9C1A33}"/>
              </a:ext>
            </a:extLst>
          </p:cNvPr>
          <p:cNvSpPr txBox="1">
            <a:spLocks/>
          </p:cNvSpPr>
          <p:nvPr/>
        </p:nvSpPr>
        <p:spPr>
          <a:xfrm>
            <a:off x="1047639" y="435591"/>
            <a:ext cx="5743468" cy="288925"/>
          </a:xfrm>
          <a:prstGeom prst="rect">
            <a:avLst/>
          </a:prstGeom>
        </p:spPr>
        <p:txBody>
          <a:bodyPr vert="horz" lIns="91440" tIns="45720" rIns="91440" bIns="45720" rtlCol="0">
            <a:noAutofit/>
          </a:bodyPr>
          <a:lstStyle>
            <a:lvl1pPr marL="0" indent="0" algn="l" defTabSz="1142817" rtl="0" eaLnBrk="1" latinLnBrk="0" hangingPunct="1">
              <a:lnSpc>
                <a:spcPct val="90000"/>
              </a:lnSpc>
              <a:spcBef>
                <a:spcPts val="1250"/>
              </a:spcBef>
              <a:buFont typeface="Arial" panose="020B0604020202020204" pitchFamily="34" charset="0"/>
              <a:buNone/>
              <a:defRPr sz="1800" b="0" i="0" kern="1200">
                <a:solidFill>
                  <a:schemeClr val="tx1"/>
                </a:solidFill>
                <a:latin typeface="Futura Next Book" panose="020B0502020204020303" pitchFamily="34" charset="77"/>
                <a:ea typeface="+mn-ea"/>
                <a:cs typeface="+mn-cs"/>
              </a:defRPr>
            </a:lvl1pPr>
            <a:lvl2pPr marL="571409"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2pPr>
            <a:lvl3pPr marL="1142817"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3pPr>
            <a:lvl4pPr marL="1714226"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4pPr>
            <a:lvl5pPr marL="2285635"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5pPr>
            <a:lvl6pPr marL="3142747"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6pPr>
            <a:lvl7pPr marL="3714156"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7pPr>
            <a:lvl8pPr marL="4285564"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8pPr>
            <a:lvl9pPr marL="4856973"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9pPr>
          </a:lstStyle>
          <a:p>
            <a:r>
              <a:rPr lang="en-IN"/>
              <a:t>Content-first design</a:t>
            </a:r>
          </a:p>
        </p:txBody>
      </p:sp>
      <p:sp>
        <p:nvSpPr>
          <p:cNvPr id="20" name="Text Placeholder 7">
            <a:extLst>
              <a:ext uri="{FF2B5EF4-FFF2-40B4-BE49-F238E27FC236}">
                <a16:creationId xmlns:a16="http://schemas.microsoft.com/office/drawing/2014/main" id="{3F22541E-4AF1-4EA1-B9F2-14B1EA77B0A4}"/>
              </a:ext>
            </a:extLst>
          </p:cNvPr>
          <p:cNvSpPr txBox="1">
            <a:spLocks/>
          </p:cNvSpPr>
          <p:nvPr/>
        </p:nvSpPr>
        <p:spPr>
          <a:xfrm>
            <a:off x="1047639" y="1261238"/>
            <a:ext cx="9721961" cy="796269"/>
          </a:xfrm>
          <a:prstGeom prst="rect">
            <a:avLst/>
          </a:prstGeom>
        </p:spPr>
        <p:txBody>
          <a:bodyPr vert="horz" lIns="91440" tIns="45720" rIns="91440" bIns="45720" rtlCol="0">
            <a:noAutofit/>
          </a:bodyPr>
          <a:lstStyle>
            <a:lvl1pPr marL="0" indent="0" algn="l" defTabSz="1142817" rtl="0" eaLnBrk="1" latinLnBrk="0" hangingPunct="1">
              <a:lnSpc>
                <a:spcPct val="90000"/>
              </a:lnSpc>
              <a:spcBef>
                <a:spcPts val="1250"/>
              </a:spcBef>
              <a:buFont typeface="Arial" panose="020B0604020202020204" pitchFamily="34" charset="0"/>
              <a:buNone/>
              <a:defRPr sz="1800" b="0" i="0" kern="1200">
                <a:solidFill>
                  <a:schemeClr val="tx1"/>
                </a:solidFill>
                <a:latin typeface="Futura Next Book" panose="020B0502020204020303" pitchFamily="34" charset="77"/>
                <a:ea typeface="+mn-ea"/>
                <a:cs typeface="+mn-cs"/>
              </a:defRPr>
            </a:lvl1pPr>
            <a:lvl2pPr marL="571409"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2pPr>
            <a:lvl3pPr marL="1142817"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3pPr>
            <a:lvl4pPr marL="1714226"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4pPr>
            <a:lvl5pPr marL="2285635"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5pPr>
            <a:lvl6pPr marL="3142747"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6pPr>
            <a:lvl7pPr marL="3714156"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7pPr>
            <a:lvl8pPr marL="4285564"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8pPr>
            <a:lvl9pPr marL="4856973"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9pPr>
          </a:lstStyle>
          <a:p>
            <a:r>
              <a:rPr lang="en-IN" sz="3600" u="sng" dirty="0">
                <a:ea typeface="+mj-ea"/>
                <a:cs typeface="+mj-cs"/>
              </a:rPr>
              <a:t>When no content professional is aligned </a:t>
            </a:r>
          </a:p>
        </p:txBody>
      </p:sp>
      <p:sp>
        <p:nvSpPr>
          <p:cNvPr id="27" name="Arrow: Right 26">
            <a:extLst>
              <a:ext uri="{FF2B5EF4-FFF2-40B4-BE49-F238E27FC236}">
                <a16:creationId xmlns:a16="http://schemas.microsoft.com/office/drawing/2014/main" id="{E68BF4B6-7C66-4BD2-BFCE-46834A5E3B1E}"/>
              </a:ext>
            </a:extLst>
          </p:cNvPr>
          <p:cNvSpPr/>
          <p:nvPr/>
        </p:nvSpPr>
        <p:spPr>
          <a:xfrm>
            <a:off x="8207543" y="3058463"/>
            <a:ext cx="1224524" cy="228626"/>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250"/>
          </a:p>
        </p:txBody>
      </p:sp>
    </p:spTree>
    <p:extLst>
      <p:ext uri="{BB962C8B-B14F-4D97-AF65-F5344CB8AC3E}">
        <p14:creationId xmlns:p14="http://schemas.microsoft.com/office/powerpoint/2010/main" val="32888643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C5EA385-0491-9BD1-93BE-AB0D7CC8EF42}"/>
              </a:ext>
            </a:extLst>
          </p:cNvPr>
          <p:cNvSpPr>
            <a:spLocks noGrp="1"/>
          </p:cNvSpPr>
          <p:nvPr>
            <p:ph type="body" sz="quarter" idx="13"/>
          </p:nvPr>
        </p:nvSpPr>
        <p:spPr>
          <a:xfrm>
            <a:off x="1047638" y="358534"/>
            <a:ext cx="5743468" cy="288925"/>
          </a:xfrm>
        </p:spPr>
        <p:txBody>
          <a:bodyPr/>
          <a:lstStyle/>
          <a:p>
            <a:r>
              <a:rPr lang="en-IN"/>
              <a:t>Content-first design</a:t>
            </a:r>
          </a:p>
        </p:txBody>
      </p:sp>
      <p:sp>
        <p:nvSpPr>
          <p:cNvPr id="14" name="TextBox 13">
            <a:extLst>
              <a:ext uri="{FF2B5EF4-FFF2-40B4-BE49-F238E27FC236}">
                <a16:creationId xmlns:a16="http://schemas.microsoft.com/office/drawing/2014/main" id="{42FFAD68-6EE4-ABBB-BCAB-6B0200B1FD07}"/>
              </a:ext>
            </a:extLst>
          </p:cNvPr>
          <p:cNvSpPr txBox="1"/>
          <p:nvPr/>
        </p:nvSpPr>
        <p:spPr>
          <a:xfrm>
            <a:off x="5065160" y="4253501"/>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9" name="TextBox 8">
            <a:extLst>
              <a:ext uri="{FF2B5EF4-FFF2-40B4-BE49-F238E27FC236}">
                <a16:creationId xmlns:a16="http://schemas.microsoft.com/office/drawing/2014/main" id="{44845561-AE89-486D-8507-08F8E21C7A4D}"/>
              </a:ext>
            </a:extLst>
          </p:cNvPr>
          <p:cNvSpPr txBox="1"/>
          <p:nvPr/>
        </p:nvSpPr>
        <p:spPr>
          <a:xfrm>
            <a:off x="1476771" y="2198506"/>
            <a:ext cx="12284870" cy="3780458"/>
          </a:xfrm>
          <a:prstGeom prst="rect">
            <a:avLst/>
          </a:prstGeom>
          <a:noFill/>
        </p:spPr>
        <p:txBody>
          <a:bodyPr wrap="square" lIns="0" tIns="0" rIns="0" bIns="0" rtlCol="0">
            <a:spAutoFit/>
          </a:bodyPr>
          <a:lstStyle/>
          <a:p>
            <a:pPr defTabSz="914400">
              <a:lnSpc>
                <a:spcPct val="120000"/>
              </a:lnSpc>
              <a:spcBef>
                <a:spcPts val="400"/>
              </a:spcBef>
              <a:spcAft>
                <a:spcPts val="400"/>
              </a:spcAft>
              <a:buClr>
                <a:srgbClr val="079FFF"/>
              </a:buClr>
              <a:defRPr/>
            </a:pPr>
            <a:r>
              <a:rPr lang="en-US" dirty="0">
                <a:latin typeface="Futura Next Book" panose="020B0502020204020303" pitchFamily="34" charset="77"/>
              </a:rPr>
              <a:t>Content strategists would augment your design impact by helping you to:</a:t>
            </a: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lang="en-US" dirty="0">
                <a:latin typeface="Futura Next Book" panose="020B0502020204020303" pitchFamily="34" charset="77"/>
              </a:rPr>
              <a:t>Understand content types and limitations.</a:t>
            </a:r>
          </a:p>
          <a:p>
            <a:pPr marL="285750" indent="-285750" defTabSz="914400">
              <a:lnSpc>
                <a:spcPct val="120000"/>
              </a:lnSpc>
              <a:spcBef>
                <a:spcPts val="400"/>
              </a:spcBef>
              <a:spcAft>
                <a:spcPts val="400"/>
              </a:spcAft>
              <a:buClr>
                <a:srgbClr val="079FFF"/>
              </a:buClr>
              <a:buFont typeface="Arial" panose="020B0604020202020204" pitchFamily="34" charset="0"/>
              <a:buChar char="•"/>
              <a:defRPr/>
            </a:pPr>
            <a:r>
              <a:rPr lang="en-US" dirty="0">
                <a:latin typeface="Futura Next Book" panose="020B0502020204020303" pitchFamily="34" charset="77"/>
              </a:rPr>
              <a:t>Work with different content volumes and pressure test for too much or too little content. </a:t>
            </a:r>
          </a:p>
          <a:p>
            <a:pPr marL="285750" indent="-285750" defTabSz="914400">
              <a:lnSpc>
                <a:spcPct val="120000"/>
              </a:lnSpc>
              <a:spcBef>
                <a:spcPts val="400"/>
              </a:spcBef>
              <a:spcAft>
                <a:spcPts val="400"/>
              </a:spcAft>
              <a:buClr>
                <a:srgbClr val="079FFF"/>
              </a:buClr>
              <a:buFont typeface="Arial" panose="020B0604020202020204" pitchFamily="34" charset="0"/>
              <a:buChar char="•"/>
              <a:defRPr/>
            </a:pPr>
            <a:r>
              <a:rPr lang="en-US" dirty="0">
                <a:latin typeface="Futura Next Book" panose="020B0502020204020303" pitchFamily="34" charset="77"/>
              </a:rPr>
              <a:t>Map out the content hierarchy.</a:t>
            </a: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lang="en-US" dirty="0">
                <a:latin typeface="Futura Next Book" panose="020B0502020204020303" pitchFamily="34" charset="77"/>
              </a:rPr>
              <a:t>Guide you on tonality, writing styles and character lengths.</a:t>
            </a: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lang="en-US" dirty="0">
                <a:latin typeface="Futura Next Book" panose="020B0502020204020303" pitchFamily="34" charset="77"/>
              </a:rPr>
              <a:t>Advise you on the right imagery to use. </a:t>
            </a:r>
          </a:p>
          <a:p>
            <a:pPr marL="285750" indent="-285750" defTabSz="914400">
              <a:lnSpc>
                <a:spcPct val="120000"/>
              </a:lnSpc>
              <a:spcBef>
                <a:spcPts val="400"/>
              </a:spcBef>
              <a:spcAft>
                <a:spcPts val="400"/>
              </a:spcAft>
              <a:buClr>
                <a:srgbClr val="079FFF"/>
              </a:buClr>
              <a:buFont typeface="Arial" panose="020B0604020202020204" pitchFamily="34" charset="0"/>
              <a:buChar char="•"/>
              <a:defRPr/>
            </a:pPr>
            <a:r>
              <a:rPr lang="en-US" dirty="0">
                <a:latin typeface="Futura Next Book" panose="020B0502020204020303" pitchFamily="34" charset="77"/>
              </a:rPr>
              <a:t>Identify touchpoints in the journey where assistance, assurance or authority is needed.</a:t>
            </a:r>
          </a:p>
          <a:p>
            <a:pPr marL="285750" indent="-285750" defTabSz="914400">
              <a:lnSpc>
                <a:spcPct val="120000"/>
              </a:lnSpc>
              <a:spcBef>
                <a:spcPts val="400"/>
              </a:spcBef>
              <a:spcAft>
                <a:spcPts val="400"/>
              </a:spcAft>
              <a:buClr>
                <a:srgbClr val="079FFF"/>
              </a:buClr>
              <a:buFont typeface="Arial" panose="020B0604020202020204" pitchFamily="34" charset="0"/>
              <a:buChar char="•"/>
              <a:defRPr/>
            </a:pPr>
            <a:r>
              <a:rPr lang="en-US" dirty="0">
                <a:latin typeface="Futura Next Book" panose="020B0502020204020303" pitchFamily="34" charset="77"/>
              </a:rPr>
              <a:t>Provide copy that aligns with business goals and user needs.  </a:t>
            </a:r>
          </a:p>
          <a:p>
            <a:pPr marL="285750" marR="0" lvl="0" indent="-285750" algn="l" defTabSz="914400" rtl="0" eaLnBrk="1" fontAlgn="auto" latinLnBrk="0" hangingPunct="1">
              <a:lnSpc>
                <a:spcPct val="120000"/>
              </a:lnSpc>
              <a:spcBef>
                <a:spcPts val="400"/>
              </a:spcBef>
              <a:spcAft>
                <a:spcPts val="400"/>
              </a:spcAft>
              <a:buClr>
                <a:srgbClr val="079FFF"/>
              </a:buClr>
              <a:buSzTx/>
              <a:buFont typeface="Arial" panose="020B0604020202020204" pitchFamily="34" charset="0"/>
              <a:buChar char="•"/>
              <a:tabLst/>
              <a:defRPr/>
            </a:pPr>
            <a:r>
              <a:rPr lang="en-US" dirty="0">
                <a:latin typeface="Futura Next Book" panose="020B0502020204020303" pitchFamily="34" charset="77"/>
              </a:rPr>
              <a:t>Craft a powerful story to tell. </a:t>
            </a:r>
          </a:p>
        </p:txBody>
      </p:sp>
      <p:sp>
        <p:nvSpPr>
          <p:cNvPr id="7" name="Text Placeholder 7">
            <a:extLst>
              <a:ext uri="{FF2B5EF4-FFF2-40B4-BE49-F238E27FC236}">
                <a16:creationId xmlns:a16="http://schemas.microsoft.com/office/drawing/2014/main" id="{26FBE0F6-7D63-40BA-82B0-9770A9C29B55}"/>
              </a:ext>
            </a:extLst>
          </p:cNvPr>
          <p:cNvSpPr txBox="1">
            <a:spLocks/>
          </p:cNvSpPr>
          <p:nvPr/>
        </p:nvSpPr>
        <p:spPr>
          <a:xfrm>
            <a:off x="1047639" y="1261238"/>
            <a:ext cx="12122261" cy="796269"/>
          </a:xfrm>
          <a:prstGeom prst="rect">
            <a:avLst/>
          </a:prstGeom>
        </p:spPr>
        <p:txBody>
          <a:bodyPr vert="horz" lIns="91440" tIns="45720" rIns="91440" bIns="45720" rtlCol="0" anchor="t">
            <a:noAutofit/>
          </a:bodyPr>
          <a:lstStyle>
            <a:lvl1pPr marL="0" indent="0" algn="l" defTabSz="1142817" rtl="0" eaLnBrk="1" latinLnBrk="0" hangingPunct="1">
              <a:lnSpc>
                <a:spcPct val="90000"/>
              </a:lnSpc>
              <a:spcBef>
                <a:spcPts val="1250"/>
              </a:spcBef>
              <a:buFont typeface="Arial" panose="020B0604020202020204" pitchFamily="34" charset="0"/>
              <a:buNone/>
              <a:defRPr sz="1800" b="0" i="0" kern="1200">
                <a:solidFill>
                  <a:schemeClr val="tx1"/>
                </a:solidFill>
                <a:latin typeface="Futura Next Book" panose="020B0502020204020303" pitchFamily="34" charset="77"/>
                <a:ea typeface="+mn-ea"/>
                <a:cs typeface="+mn-cs"/>
              </a:defRPr>
            </a:lvl1pPr>
            <a:lvl2pPr marL="571409"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2pPr>
            <a:lvl3pPr marL="1142817"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3pPr>
            <a:lvl4pPr marL="1714226"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4pPr>
            <a:lvl5pPr marL="2285635" indent="0" algn="l" defTabSz="1142817" rtl="0" eaLnBrk="1" latinLnBrk="0" hangingPunct="1">
              <a:lnSpc>
                <a:spcPct val="90000"/>
              </a:lnSpc>
              <a:spcBef>
                <a:spcPts val="625"/>
              </a:spcBef>
              <a:buFont typeface="Arial" panose="020B0604020202020204" pitchFamily="34" charset="0"/>
              <a:buNone/>
              <a:defRPr sz="1800" kern="1200">
                <a:solidFill>
                  <a:schemeClr val="tx1"/>
                </a:solidFill>
                <a:latin typeface="+mn-lt"/>
                <a:ea typeface="+mn-ea"/>
                <a:cs typeface="+mn-cs"/>
              </a:defRPr>
            </a:lvl5pPr>
            <a:lvl6pPr marL="3142747"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6pPr>
            <a:lvl7pPr marL="3714156"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7pPr>
            <a:lvl8pPr marL="4285564"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8pPr>
            <a:lvl9pPr marL="4856973" indent="-285704" algn="l" defTabSz="1142817"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9pPr>
          </a:lstStyle>
          <a:p>
            <a:r>
              <a:rPr lang="en-IN" sz="3600" u="sng" dirty="0">
                <a:latin typeface="Futura Next Book"/>
                <a:ea typeface="+mj-ea"/>
                <a:cs typeface="+mj-cs"/>
              </a:rPr>
              <a:t>How content folks strengthen the design output</a:t>
            </a:r>
          </a:p>
        </p:txBody>
      </p:sp>
    </p:spTree>
    <p:extLst>
      <p:ext uri="{BB962C8B-B14F-4D97-AF65-F5344CB8AC3E}">
        <p14:creationId xmlns:p14="http://schemas.microsoft.com/office/powerpoint/2010/main" val="30739534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0C3D66DC-3758-699B-8A09-FED528B847D6}"/>
              </a:ext>
            </a:extLst>
          </p:cNvPr>
          <p:cNvSpPr>
            <a:spLocks noGrp="1"/>
          </p:cNvSpPr>
          <p:nvPr>
            <p:ph type="body" sz="quarter" idx="13"/>
          </p:nvPr>
        </p:nvSpPr>
        <p:spPr/>
        <p:txBody>
          <a:bodyPr/>
          <a:lstStyle/>
          <a:p>
            <a:r>
              <a:rPr lang="en-IN"/>
              <a:t>Content-first design</a:t>
            </a:r>
          </a:p>
          <a:p>
            <a:endParaRPr lang="en-US"/>
          </a:p>
        </p:txBody>
      </p:sp>
      <p:sp>
        <p:nvSpPr>
          <p:cNvPr id="2" name="TextBox 1">
            <a:extLst>
              <a:ext uri="{FF2B5EF4-FFF2-40B4-BE49-F238E27FC236}">
                <a16:creationId xmlns:a16="http://schemas.microsoft.com/office/drawing/2014/main" id="{39991EA9-DF5C-A654-B186-5FA667A72786}"/>
              </a:ext>
            </a:extLst>
          </p:cNvPr>
          <p:cNvSpPr txBox="1"/>
          <p:nvPr/>
        </p:nvSpPr>
        <p:spPr>
          <a:xfrm>
            <a:off x="2126751" y="1181528"/>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sp>
        <p:nvSpPr>
          <p:cNvPr id="8" name="TextBox 7">
            <a:extLst>
              <a:ext uri="{FF2B5EF4-FFF2-40B4-BE49-F238E27FC236}">
                <a16:creationId xmlns:a16="http://schemas.microsoft.com/office/drawing/2014/main" id="{3863A1F9-A975-4F78-B4D9-77C487E7D3C6}"/>
              </a:ext>
            </a:extLst>
          </p:cNvPr>
          <p:cNvSpPr txBox="1"/>
          <p:nvPr/>
        </p:nvSpPr>
        <p:spPr>
          <a:xfrm>
            <a:off x="1370664" y="2633832"/>
            <a:ext cx="4373566" cy="2565693"/>
          </a:xfrm>
          <a:prstGeom prst="rect">
            <a:avLst/>
          </a:prstGeom>
          <a:noFill/>
        </p:spPr>
        <p:txBody>
          <a:bodyPr wrap="square" lIns="0" tIns="0" rIns="0" bIns="7200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100" normalizeH="0" baseline="0" noProof="0">
                <a:ln>
                  <a:noFill/>
                </a:ln>
                <a:effectLst/>
                <a:uLnTx/>
                <a:uFillTx/>
                <a:latin typeface="FUTURANEXT-MEDIUM" panose="020B0602020204020303" pitchFamily="34" charset="77"/>
                <a:ea typeface="+mn-ea"/>
                <a:cs typeface="+mn-cs"/>
              </a:rPr>
              <a:t>At the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100" normalizeH="0" baseline="0" noProof="0">
                <a:ln>
                  <a:noFill/>
                </a:ln>
                <a:effectLst/>
                <a:uLnTx/>
                <a:uFillTx/>
                <a:latin typeface="FUTURANEXT-MEDIUM" panose="020B0602020204020303" pitchFamily="34" charset="77"/>
                <a:ea typeface="+mn-ea"/>
                <a:cs typeface="+mn-cs"/>
              </a:rPr>
              <a:t>end of</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100" normalizeH="0" baseline="0" noProof="0">
                <a:ln>
                  <a:noFill/>
                </a:ln>
                <a:effectLst/>
                <a:uLnTx/>
                <a:uFillTx/>
                <a:latin typeface="FUTURANEXT-MEDIUM" panose="020B0602020204020303" pitchFamily="34" charset="77"/>
                <a:ea typeface="+mn-ea"/>
                <a:cs typeface="+mn-cs"/>
              </a:rPr>
              <a:t>this </a:t>
            </a:r>
            <a:r>
              <a:rPr lang="en-US" sz="5400" spc="-100" err="1">
                <a:latin typeface="FUTURANEXT-MEDIUM" panose="020B0602020204020303" pitchFamily="34" charset="77"/>
              </a:rPr>
              <a:t>sessi</a:t>
            </a:r>
            <a:r>
              <a:rPr kumimoji="0" lang="en-US" sz="5400" b="0" i="0" u="none" strike="noStrike" kern="1200" cap="none" spc="-100" normalizeH="0" baseline="0" noProof="0">
                <a:ln>
                  <a:noFill/>
                </a:ln>
                <a:effectLst/>
                <a:uLnTx/>
                <a:uFillTx/>
                <a:latin typeface="FUTURANEXT-MEDIUM" panose="020B0602020204020303" pitchFamily="34" charset="77"/>
                <a:ea typeface="+mn-ea"/>
                <a:cs typeface="+mn-cs"/>
              </a:rPr>
              <a:t>on:</a:t>
            </a:r>
          </a:p>
        </p:txBody>
      </p:sp>
      <p:sp>
        <p:nvSpPr>
          <p:cNvPr id="9" name="Text Placeholder 4">
            <a:extLst>
              <a:ext uri="{FF2B5EF4-FFF2-40B4-BE49-F238E27FC236}">
                <a16:creationId xmlns:a16="http://schemas.microsoft.com/office/drawing/2014/main" id="{2A3735DB-0D94-41C2-8F02-66C8537EA6CB}"/>
              </a:ext>
            </a:extLst>
          </p:cNvPr>
          <p:cNvSpPr txBox="1">
            <a:spLocks/>
          </p:cNvSpPr>
          <p:nvPr/>
        </p:nvSpPr>
        <p:spPr>
          <a:xfrm>
            <a:off x="8246540" y="724516"/>
            <a:ext cx="5621209" cy="5482799"/>
          </a:xfrm>
          <a:prstGeom prst="rect">
            <a:avLst/>
          </a:prstGeom>
        </p:spPr>
        <p:txBody>
          <a:bodyPr vert="horz" lIns="0" tIns="0" rIns="0" bIns="0" numCol="1" spcCol="384048" rtlCol="0" anchor="ctr">
            <a:noAutofit/>
          </a:bodyPr>
          <a:lstStyle>
            <a:defPPr>
              <a:defRPr lang="en-US"/>
            </a:defPPr>
            <a:lvl1pPr indent="0">
              <a:lnSpc>
                <a:spcPct val="150000"/>
              </a:lnSpc>
              <a:spcBef>
                <a:spcPts val="0"/>
              </a:spcBef>
              <a:buClr>
                <a:schemeClr val="accent2"/>
              </a:buClr>
              <a:buFontTx/>
              <a:buNone/>
              <a:defRPr sz="1100">
                <a:latin typeface="Futura Next Book" panose="020B0502020204020303" pitchFamily="34" charset="77"/>
              </a:defRPr>
            </a:lvl1pPr>
            <a:lvl2pPr marL="171450" indent="-165100">
              <a:lnSpc>
                <a:spcPts val="2200"/>
              </a:lnSpc>
              <a:spcBef>
                <a:spcPts val="0"/>
              </a:spcBef>
              <a:buFont typeface="Arial" panose="020B0604020202020204" pitchFamily="34" charset="0"/>
              <a:buChar char="•"/>
              <a:tabLst/>
              <a:defRPr sz="1400"/>
            </a:lvl2pPr>
            <a:lvl3pPr marL="342900" indent="-171450">
              <a:lnSpc>
                <a:spcPts val="2200"/>
              </a:lnSpc>
              <a:spcBef>
                <a:spcPts val="0"/>
              </a:spcBef>
              <a:buFont typeface="Arial" panose="020B0604020202020204" pitchFamily="34" charset="0"/>
              <a:buChar char="•"/>
              <a:tabLst/>
              <a:defRPr sz="1400"/>
            </a:lvl3pPr>
            <a:lvl4pPr marL="514350" indent="-171450">
              <a:lnSpc>
                <a:spcPts val="2200"/>
              </a:lnSpc>
              <a:spcBef>
                <a:spcPts val="0"/>
              </a:spcBef>
              <a:buFont typeface="Arial" panose="020B0604020202020204" pitchFamily="34" charset="0"/>
              <a:buChar char="•"/>
              <a:tabLst/>
              <a:defRPr sz="1400"/>
            </a:lvl4pPr>
            <a:lvl5pPr marL="685800" indent="-171450">
              <a:lnSpc>
                <a:spcPts val="2200"/>
              </a:lnSpc>
              <a:spcBef>
                <a:spcPts val="0"/>
              </a:spcBef>
              <a:buFont typeface="Arial" panose="020B0604020202020204" pitchFamily="34" charset="0"/>
              <a:buChar char="•"/>
              <a:tabLst/>
              <a:defRPr sz="1400"/>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171450" lvl="0" indent="-171450">
              <a:lnSpc>
                <a:spcPct val="120000"/>
              </a:lnSpc>
              <a:spcBef>
                <a:spcPts val="400"/>
              </a:spcBef>
              <a:spcAft>
                <a:spcPts val="400"/>
              </a:spcAft>
              <a:buClr>
                <a:srgbClr val="079FFF"/>
              </a:buClr>
              <a:buFont typeface="Arial" panose="020B0604020202020204" pitchFamily="34" charset="0"/>
              <a:buChar char="•"/>
              <a:defRPr/>
            </a:pPr>
            <a:r>
              <a:rPr lang="en-IN" sz="1600"/>
              <a:t>Gain an understanding on how content influences design.</a:t>
            </a:r>
          </a:p>
          <a:p>
            <a:pPr marL="171450" indent="-171450">
              <a:lnSpc>
                <a:spcPct val="120000"/>
              </a:lnSpc>
              <a:spcBef>
                <a:spcPts val="400"/>
              </a:spcBef>
              <a:spcAft>
                <a:spcPts val="400"/>
              </a:spcAft>
              <a:buClr>
                <a:srgbClr val="079FFF"/>
              </a:buClr>
              <a:buFont typeface="Arial" panose="020B0604020202020204" pitchFamily="34" charset="0"/>
              <a:buChar char="•"/>
              <a:defRPr/>
            </a:pPr>
            <a:r>
              <a:rPr lang="en-IN" sz="1600"/>
              <a:t>Appreciate the benefits of using actual content while designing.</a:t>
            </a:r>
          </a:p>
          <a:p>
            <a:pPr marL="171450" lvl="0" indent="-171450">
              <a:lnSpc>
                <a:spcPct val="120000"/>
              </a:lnSpc>
              <a:spcBef>
                <a:spcPts val="400"/>
              </a:spcBef>
              <a:spcAft>
                <a:spcPts val="400"/>
              </a:spcAft>
              <a:buClr>
                <a:srgbClr val="079FFF"/>
              </a:buClr>
              <a:buFont typeface="Arial" panose="020B0604020202020204" pitchFamily="34" charset="0"/>
              <a:buChar char="•"/>
              <a:defRPr/>
            </a:pPr>
            <a:r>
              <a:rPr lang="en-IN" sz="1600"/>
              <a:t>Know how to collaborate with content folks during the design process.</a:t>
            </a:r>
          </a:p>
          <a:p>
            <a:pPr marL="171450" lvl="0" indent="-171450">
              <a:lnSpc>
                <a:spcPct val="120000"/>
              </a:lnSpc>
              <a:spcBef>
                <a:spcPts val="400"/>
              </a:spcBef>
              <a:spcAft>
                <a:spcPts val="400"/>
              </a:spcAft>
              <a:buClr>
                <a:srgbClr val="079FFF"/>
              </a:buClr>
              <a:buFont typeface="Arial" panose="020B0604020202020204" pitchFamily="34" charset="0"/>
              <a:buChar char="•"/>
              <a:defRPr/>
            </a:pPr>
            <a:r>
              <a:rPr lang="en-IN" sz="1600"/>
              <a:t> Understand the difference between content strategy and content writing.</a:t>
            </a:r>
          </a:p>
          <a:p>
            <a:pPr marL="171450" lvl="0" indent="-171450">
              <a:lnSpc>
                <a:spcPct val="120000"/>
              </a:lnSpc>
              <a:spcBef>
                <a:spcPts val="400"/>
              </a:spcBef>
              <a:spcAft>
                <a:spcPts val="400"/>
              </a:spcAft>
              <a:buClr>
                <a:srgbClr val="079FFF"/>
              </a:buClr>
              <a:buFont typeface="Arial" panose="020B0604020202020204" pitchFamily="34" charset="0"/>
              <a:buChar char="•"/>
              <a:defRPr/>
            </a:pPr>
            <a:r>
              <a:rPr lang="en-IN" sz="1600"/>
              <a:t>Learn how to </a:t>
            </a:r>
            <a:r>
              <a:rPr lang="en-US" sz="1600"/>
              <a:t>evangelize content-driven design in your project.</a:t>
            </a:r>
          </a:p>
        </p:txBody>
      </p:sp>
    </p:spTree>
    <p:extLst>
      <p:ext uri="{BB962C8B-B14F-4D97-AF65-F5344CB8AC3E}">
        <p14:creationId xmlns:p14="http://schemas.microsoft.com/office/powerpoint/2010/main" val="38204712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F01F8B-D702-F8C8-12A3-FA89B11B7562}"/>
              </a:ext>
            </a:extLst>
          </p:cNvPr>
          <p:cNvSpPr>
            <a:spLocks noGrp="1"/>
          </p:cNvSpPr>
          <p:nvPr>
            <p:ph type="ctrTitle"/>
          </p:nvPr>
        </p:nvSpPr>
        <p:spPr>
          <a:xfrm>
            <a:off x="1414131" y="3283202"/>
            <a:ext cx="10942970" cy="1673621"/>
          </a:xfrm>
        </p:spPr>
        <p:txBody>
          <a:bodyPr/>
          <a:lstStyle/>
          <a:p>
            <a:r>
              <a:rPr lang="en-US" dirty="0"/>
              <a:t>Hope this session was useful for you to appreciate content-first design approach.</a:t>
            </a:r>
          </a:p>
        </p:txBody>
      </p:sp>
    </p:spTree>
    <p:extLst>
      <p:ext uri="{BB962C8B-B14F-4D97-AF65-F5344CB8AC3E}">
        <p14:creationId xmlns:p14="http://schemas.microsoft.com/office/powerpoint/2010/main" val="17973242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54F202E-477D-8003-C9F8-49A43E46F51B}"/>
              </a:ext>
            </a:extLst>
          </p:cNvPr>
          <p:cNvSpPr>
            <a:spLocks noGrp="1"/>
          </p:cNvSpPr>
          <p:nvPr>
            <p:ph type="title"/>
          </p:nvPr>
        </p:nvSpPr>
        <p:spPr/>
        <p:txBody>
          <a:bodyPr/>
          <a:lstStyle/>
          <a:p>
            <a:r>
              <a:rPr lang="en-US"/>
              <a:t>Further learning</a:t>
            </a:r>
          </a:p>
        </p:txBody>
      </p:sp>
      <p:sp>
        <p:nvSpPr>
          <p:cNvPr id="8" name="Text Placeholder 7">
            <a:extLst>
              <a:ext uri="{FF2B5EF4-FFF2-40B4-BE49-F238E27FC236}">
                <a16:creationId xmlns:a16="http://schemas.microsoft.com/office/drawing/2014/main" id="{7D047475-D5A0-8E18-5A33-A5B1EC82DBA6}"/>
              </a:ext>
            </a:extLst>
          </p:cNvPr>
          <p:cNvSpPr>
            <a:spLocks noGrp="1"/>
          </p:cNvSpPr>
          <p:nvPr>
            <p:ph type="body" sz="quarter" idx="13"/>
          </p:nvPr>
        </p:nvSpPr>
        <p:spPr/>
        <p:txBody>
          <a:bodyPr/>
          <a:lstStyle/>
          <a:p>
            <a:r>
              <a:rPr lang="en-IN"/>
              <a:t>Content-first design</a:t>
            </a:r>
            <a:endParaRPr lang="en-US"/>
          </a:p>
        </p:txBody>
      </p:sp>
      <p:sp>
        <p:nvSpPr>
          <p:cNvPr id="5" name="TextBox 4">
            <a:extLst>
              <a:ext uri="{FF2B5EF4-FFF2-40B4-BE49-F238E27FC236}">
                <a16:creationId xmlns:a16="http://schemas.microsoft.com/office/drawing/2014/main" id="{B710CABB-97CF-44BC-AE37-E38C25FEED10}"/>
              </a:ext>
            </a:extLst>
          </p:cNvPr>
          <p:cNvSpPr txBox="1"/>
          <p:nvPr/>
        </p:nvSpPr>
        <p:spPr>
          <a:xfrm>
            <a:off x="1047638" y="2512907"/>
            <a:ext cx="11855562" cy="923330"/>
          </a:xfrm>
          <a:prstGeom prst="rect">
            <a:avLst/>
          </a:prstGeom>
          <a:noFill/>
        </p:spPr>
        <p:txBody>
          <a:bodyPr wrap="square">
            <a:spAutoFit/>
          </a:bodyPr>
          <a:lstStyle/>
          <a:p>
            <a:r>
              <a:rPr lang="en-US" dirty="0">
                <a:latin typeface="Futura Next Book" panose="020B0502020204020303"/>
                <a:hlinkClick r:id="rId2"/>
              </a:rPr>
              <a:t>https://www.udemy.com/course/content-driven-design/</a:t>
            </a:r>
            <a:endParaRPr lang="en-US" dirty="0">
              <a:latin typeface="Futura Next Book" panose="020B0502020204020303"/>
            </a:endParaRPr>
          </a:p>
          <a:p>
            <a:r>
              <a:rPr lang="en-US" dirty="0">
                <a:latin typeface="Futura Next Book" panose="020B0502020204020303"/>
                <a:hlinkClick r:id="rId3"/>
              </a:rPr>
              <a:t>New Web Order: An Overview of Content-First Design | </a:t>
            </a:r>
            <a:r>
              <a:rPr lang="en-US" dirty="0" err="1">
                <a:latin typeface="Futura Next Book" panose="020B0502020204020303"/>
                <a:hlinkClick r:id="rId3"/>
              </a:rPr>
              <a:t>Toptal</a:t>
            </a:r>
            <a:endParaRPr lang="en-US" dirty="0">
              <a:latin typeface="Futura Next Book" panose="020B0502020204020303"/>
            </a:endParaRPr>
          </a:p>
          <a:p>
            <a:r>
              <a:rPr lang="en-US" dirty="0">
                <a:latin typeface="Futura Next Book" panose="020B0502020204020303"/>
                <a:hlinkClick r:id="rId4"/>
              </a:rPr>
              <a:t>Content-driven design: Content first, design second-</a:t>
            </a:r>
            <a:r>
              <a:rPr lang="en-US" dirty="0" err="1">
                <a:latin typeface="Futura Next Book" panose="020B0502020204020303"/>
                <a:hlinkClick r:id="rId4"/>
              </a:rPr>
              <a:t>Emakina</a:t>
            </a:r>
            <a:r>
              <a:rPr lang="en-US" dirty="0">
                <a:latin typeface="Futura Next Book" panose="020B0502020204020303"/>
                <a:hlinkClick r:id="rId4"/>
              </a:rPr>
              <a:t> Group</a:t>
            </a:r>
            <a:endParaRPr lang="en-US" dirty="0">
              <a:latin typeface="Futura Next Book" panose="020B0502020204020303"/>
            </a:endParaRPr>
          </a:p>
        </p:txBody>
      </p:sp>
    </p:spTree>
    <p:extLst>
      <p:ext uri="{BB962C8B-B14F-4D97-AF65-F5344CB8AC3E}">
        <p14:creationId xmlns:p14="http://schemas.microsoft.com/office/powerpoint/2010/main" val="3996341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3D1D0F7-4E5A-C7DB-2C42-83E72754A0CE}"/>
              </a:ext>
            </a:extLst>
          </p:cNvPr>
          <p:cNvSpPr>
            <a:spLocks noGrp="1"/>
          </p:cNvSpPr>
          <p:nvPr>
            <p:ph type="sldNum" sz="quarter" idx="4"/>
          </p:nvPr>
        </p:nvSpPr>
        <p:spPr/>
        <p:txBody>
          <a:bodyPr/>
          <a:lstStyle/>
          <a:p>
            <a:fld id="{58B792A5-9BAE-6942-BFE1-9FCDB51EA51E}" type="slidenum">
              <a:rPr lang="en-US" smtClean="0"/>
              <a:pPr/>
              <a:t>32</a:t>
            </a:fld>
            <a:endParaRPr lang="en-US"/>
          </a:p>
        </p:txBody>
      </p:sp>
    </p:spTree>
    <p:extLst>
      <p:ext uri="{BB962C8B-B14F-4D97-AF65-F5344CB8AC3E}">
        <p14:creationId xmlns:p14="http://schemas.microsoft.com/office/powerpoint/2010/main" val="1117403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F648E99-CD6D-4A1B-A475-F0CFB7A733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9672" y="896463"/>
            <a:ext cx="8870357" cy="6807999"/>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7">
            <a:extLst>
              <a:ext uri="{FF2B5EF4-FFF2-40B4-BE49-F238E27FC236}">
                <a16:creationId xmlns:a16="http://schemas.microsoft.com/office/drawing/2014/main" id="{699A3124-F423-4D9A-8120-71E03F2AB0B6}"/>
              </a:ext>
            </a:extLst>
          </p:cNvPr>
          <p:cNvSpPr>
            <a:spLocks noGrp="1"/>
          </p:cNvSpPr>
          <p:nvPr>
            <p:ph type="body" sz="quarter" idx="13"/>
          </p:nvPr>
        </p:nvSpPr>
        <p:spPr>
          <a:xfrm>
            <a:off x="1047639" y="435591"/>
            <a:ext cx="5743468" cy="288925"/>
          </a:xfrm>
        </p:spPr>
        <p:txBody>
          <a:bodyPr/>
          <a:lstStyle/>
          <a:p>
            <a:r>
              <a:rPr lang="en-IN"/>
              <a:t>Content-first design</a:t>
            </a:r>
          </a:p>
        </p:txBody>
      </p:sp>
    </p:spTree>
    <p:extLst>
      <p:ext uri="{BB962C8B-B14F-4D97-AF65-F5344CB8AC3E}">
        <p14:creationId xmlns:p14="http://schemas.microsoft.com/office/powerpoint/2010/main" val="28260357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7">
            <a:extLst>
              <a:ext uri="{FF2B5EF4-FFF2-40B4-BE49-F238E27FC236}">
                <a16:creationId xmlns:a16="http://schemas.microsoft.com/office/drawing/2014/main" id="{8B7C4E02-0CF3-42E4-A909-67AF38AD80BB}"/>
              </a:ext>
            </a:extLst>
          </p:cNvPr>
          <p:cNvSpPr>
            <a:spLocks noGrp="1"/>
          </p:cNvSpPr>
          <p:nvPr>
            <p:ph type="body" sz="quarter" idx="13"/>
          </p:nvPr>
        </p:nvSpPr>
        <p:spPr>
          <a:xfrm>
            <a:off x="1047639" y="435591"/>
            <a:ext cx="5743468" cy="288925"/>
          </a:xfrm>
        </p:spPr>
        <p:txBody>
          <a:bodyPr/>
          <a:lstStyle/>
          <a:p>
            <a:r>
              <a:rPr lang="en-IN"/>
              <a:t>Content-first design</a:t>
            </a:r>
          </a:p>
        </p:txBody>
      </p:sp>
      <p:pic>
        <p:nvPicPr>
          <p:cNvPr id="2052" name="Picture 4">
            <a:extLst>
              <a:ext uri="{FF2B5EF4-FFF2-40B4-BE49-F238E27FC236}">
                <a16:creationId xmlns:a16="http://schemas.microsoft.com/office/drawing/2014/main" id="{F3FD1D63-F3A2-498D-8205-3A6865EADA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6913" y="1165225"/>
            <a:ext cx="8763000" cy="6238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4781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7D047475-D5A0-8E18-5A33-A5B1EC82DBA6}"/>
              </a:ext>
            </a:extLst>
          </p:cNvPr>
          <p:cNvSpPr>
            <a:spLocks noGrp="1"/>
          </p:cNvSpPr>
          <p:nvPr>
            <p:ph type="body" sz="quarter" idx="13"/>
          </p:nvPr>
        </p:nvSpPr>
        <p:spPr/>
        <p:txBody>
          <a:bodyPr/>
          <a:lstStyle/>
          <a:p>
            <a:r>
              <a:rPr lang="en-IN"/>
              <a:t>Content-first design</a:t>
            </a:r>
          </a:p>
        </p:txBody>
      </p:sp>
      <p:sp>
        <p:nvSpPr>
          <p:cNvPr id="7" name="TextBox 6">
            <a:extLst>
              <a:ext uri="{FF2B5EF4-FFF2-40B4-BE49-F238E27FC236}">
                <a16:creationId xmlns:a16="http://schemas.microsoft.com/office/drawing/2014/main" id="{BAA847A0-C53F-CF1A-2FBD-7A639374BB91}"/>
              </a:ext>
            </a:extLst>
          </p:cNvPr>
          <p:cNvSpPr txBox="1"/>
          <p:nvPr/>
        </p:nvSpPr>
        <p:spPr>
          <a:xfrm>
            <a:off x="7875160" y="5887392"/>
            <a:ext cx="681277" cy="115416"/>
          </a:xfrm>
          <a:prstGeom prst="rect">
            <a:avLst/>
          </a:prstGeom>
          <a:noFill/>
        </p:spPr>
        <p:txBody>
          <a:bodyPr wrap="none" lIns="0" tIns="0" rIns="0" bIns="0" rtlCol="0">
            <a:spAutoFit/>
          </a:bodyPr>
          <a:lstStyle/>
          <a:p>
            <a:pPr lvl="0">
              <a:defRPr/>
            </a:pPr>
            <a:r>
              <a:rPr lang="en-US" sz="750" spc="125">
                <a:solidFill>
                  <a:srgbClr val="000000">
                    <a:lumMod val="50000"/>
                    <a:lumOff val="50000"/>
                  </a:srgbClr>
                </a:solidFill>
                <a:latin typeface="FUTURANEXT-MEDIUM" panose="020B0602020204020303" pitchFamily="34" charset="77"/>
              </a:rPr>
              <a:t>VARIATION</a:t>
            </a:r>
          </a:p>
        </p:txBody>
      </p:sp>
      <p:sp>
        <p:nvSpPr>
          <p:cNvPr id="2" name="TextBox 1">
            <a:extLst>
              <a:ext uri="{FF2B5EF4-FFF2-40B4-BE49-F238E27FC236}">
                <a16:creationId xmlns:a16="http://schemas.microsoft.com/office/drawing/2014/main" id="{8A2B4740-87F5-2AB3-FB4B-4F2BE9BFBC19}"/>
              </a:ext>
            </a:extLst>
          </p:cNvPr>
          <p:cNvSpPr txBox="1"/>
          <p:nvPr/>
        </p:nvSpPr>
        <p:spPr>
          <a:xfrm>
            <a:off x="-320634" y="6044540"/>
            <a:ext cx="0" cy="0"/>
          </a:xfrm>
          <a:prstGeom prst="rect">
            <a:avLst/>
          </a:prstGeom>
        </p:spPr>
        <p:txBody>
          <a:bodyPr vert="horz" wrap="none" lIns="91440" tIns="45720" rIns="91440" bIns="45720" rtlCol="0" anchor="ctr">
            <a:normAutofit fontScale="25000" lnSpcReduction="20000"/>
          </a:bodyPr>
          <a:lstStyle/>
          <a:p>
            <a:pPr algn="l"/>
            <a:endParaRPr lang="en-US" sz="1600" b="0" i="0">
              <a:latin typeface="Futura Next Book" panose="020B0502020204020303" pitchFamily="34" charset="77"/>
            </a:endParaRPr>
          </a:p>
        </p:txBody>
      </p:sp>
      <p:pic>
        <p:nvPicPr>
          <p:cNvPr id="1026" name="Picture 2" descr="Dummy copy can derail design and content">
            <a:extLst>
              <a:ext uri="{FF2B5EF4-FFF2-40B4-BE49-F238E27FC236}">
                <a16:creationId xmlns:a16="http://schemas.microsoft.com/office/drawing/2014/main" id="{BE58E529-B192-4A7C-9C7A-3F0566F02A8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0" t="19101" r="240" b="898"/>
          <a:stretch/>
        </p:blipFill>
        <p:spPr bwMode="auto">
          <a:xfrm>
            <a:off x="1385172" y="1284421"/>
            <a:ext cx="12184587" cy="52216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73770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lorem ipsum vs real content">
            <a:extLst>
              <a:ext uri="{FF2B5EF4-FFF2-40B4-BE49-F238E27FC236}">
                <a16:creationId xmlns:a16="http://schemas.microsoft.com/office/drawing/2014/main" id="{CBBF8214-CAED-44FA-9103-FAA714E542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4012" y="2392102"/>
            <a:ext cx="14190388" cy="3272999"/>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7">
            <a:extLst>
              <a:ext uri="{FF2B5EF4-FFF2-40B4-BE49-F238E27FC236}">
                <a16:creationId xmlns:a16="http://schemas.microsoft.com/office/drawing/2014/main" id="{8B7C4E02-0CF3-42E4-A909-67AF38AD80BB}"/>
              </a:ext>
            </a:extLst>
          </p:cNvPr>
          <p:cNvSpPr>
            <a:spLocks noGrp="1"/>
          </p:cNvSpPr>
          <p:nvPr>
            <p:ph type="body" sz="quarter" idx="13"/>
          </p:nvPr>
        </p:nvSpPr>
        <p:spPr>
          <a:xfrm>
            <a:off x="1047639" y="435591"/>
            <a:ext cx="5743468" cy="288925"/>
          </a:xfrm>
        </p:spPr>
        <p:txBody>
          <a:bodyPr/>
          <a:lstStyle/>
          <a:p>
            <a:r>
              <a:rPr lang="en-IN"/>
              <a:t>Content-first design</a:t>
            </a:r>
          </a:p>
        </p:txBody>
      </p:sp>
    </p:spTree>
    <p:extLst>
      <p:ext uri="{BB962C8B-B14F-4D97-AF65-F5344CB8AC3E}">
        <p14:creationId xmlns:p14="http://schemas.microsoft.com/office/powerpoint/2010/main" val="22909290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7">
            <a:extLst>
              <a:ext uri="{FF2B5EF4-FFF2-40B4-BE49-F238E27FC236}">
                <a16:creationId xmlns:a16="http://schemas.microsoft.com/office/drawing/2014/main" id="{699A3124-F423-4D9A-8120-71E03F2AB0B6}"/>
              </a:ext>
            </a:extLst>
          </p:cNvPr>
          <p:cNvSpPr>
            <a:spLocks noGrp="1"/>
          </p:cNvSpPr>
          <p:nvPr>
            <p:ph type="body" sz="quarter" idx="13"/>
          </p:nvPr>
        </p:nvSpPr>
        <p:spPr>
          <a:xfrm>
            <a:off x="1047639" y="435591"/>
            <a:ext cx="5743468" cy="288925"/>
          </a:xfrm>
        </p:spPr>
        <p:txBody>
          <a:bodyPr/>
          <a:lstStyle/>
          <a:p>
            <a:r>
              <a:rPr lang="en-IN"/>
              <a:t>Content-first design</a:t>
            </a:r>
          </a:p>
        </p:txBody>
      </p:sp>
      <p:sp>
        <p:nvSpPr>
          <p:cNvPr id="2" name="TextBox 1">
            <a:extLst>
              <a:ext uri="{FF2B5EF4-FFF2-40B4-BE49-F238E27FC236}">
                <a16:creationId xmlns:a16="http://schemas.microsoft.com/office/drawing/2014/main" id="{D0B69BA7-0112-42CE-B395-2AE38E687037}"/>
              </a:ext>
            </a:extLst>
          </p:cNvPr>
          <p:cNvSpPr txBox="1"/>
          <p:nvPr/>
        </p:nvSpPr>
        <p:spPr>
          <a:xfrm>
            <a:off x="6109243" y="3395119"/>
            <a:ext cx="3019926" cy="890337"/>
          </a:xfrm>
          <a:prstGeom prst="rect">
            <a:avLst/>
          </a:prstGeom>
        </p:spPr>
        <p:txBody>
          <a:bodyPr vert="horz" wrap="square" lIns="91440" tIns="45720" rIns="91440" bIns="45720" rtlCol="0" anchor="ctr">
            <a:normAutofit/>
          </a:bodyPr>
          <a:lstStyle/>
          <a:p>
            <a:pPr algn="l"/>
            <a:r>
              <a:rPr lang="en-US" sz="1600" b="0" i="0">
                <a:solidFill>
                  <a:srgbClr val="FF0000"/>
                </a:solidFill>
                <a:latin typeface="Futura Next Book" panose="020B0502020204020303" pitchFamily="34" charset="77"/>
              </a:rPr>
              <a:t>Get more pics</a:t>
            </a:r>
          </a:p>
        </p:txBody>
      </p:sp>
      <p:pic>
        <p:nvPicPr>
          <p:cNvPr id="1026" name="Picture 2">
            <a:extLst>
              <a:ext uri="{FF2B5EF4-FFF2-40B4-BE49-F238E27FC236}">
                <a16:creationId xmlns:a16="http://schemas.microsoft.com/office/drawing/2014/main" id="{FF9B8BCD-B917-4B32-B987-B539E18D09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5750" y="2002881"/>
            <a:ext cx="12719187" cy="4153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8212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7">
            <a:extLst>
              <a:ext uri="{FF2B5EF4-FFF2-40B4-BE49-F238E27FC236}">
                <a16:creationId xmlns:a16="http://schemas.microsoft.com/office/drawing/2014/main" id="{699A3124-F423-4D9A-8120-71E03F2AB0B6}"/>
              </a:ext>
            </a:extLst>
          </p:cNvPr>
          <p:cNvSpPr>
            <a:spLocks noGrp="1"/>
          </p:cNvSpPr>
          <p:nvPr>
            <p:ph type="body" sz="quarter" idx="13"/>
          </p:nvPr>
        </p:nvSpPr>
        <p:spPr>
          <a:xfrm>
            <a:off x="1047639" y="435591"/>
            <a:ext cx="5743468" cy="288925"/>
          </a:xfrm>
        </p:spPr>
        <p:txBody>
          <a:bodyPr/>
          <a:lstStyle/>
          <a:p>
            <a:r>
              <a:rPr lang="en-IN"/>
              <a:t>Content-first design</a:t>
            </a:r>
          </a:p>
        </p:txBody>
      </p:sp>
      <p:sp>
        <p:nvSpPr>
          <p:cNvPr id="2" name="TextBox 1">
            <a:extLst>
              <a:ext uri="{FF2B5EF4-FFF2-40B4-BE49-F238E27FC236}">
                <a16:creationId xmlns:a16="http://schemas.microsoft.com/office/drawing/2014/main" id="{D0B69BA7-0112-42CE-B395-2AE38E687037}"/>
              </a:ext>
            </a:extLst>
          </p:cNvPr>
          <p:cNvSpPr txBox="1"/>
          <p:nvPr/>
        </p:nvSpPr>
        <p:spPr>
          <a:xfrm>
            <a:off x="1235664" y="1790031"/>
            <a:ext cx="12683536" cy="1393041"/>
          </a:xfrm>
          <a:prstGeom prst="rect">
            <a:avLst/>
          </a:prstGeom>
        </p:spPr>
        <p:txBody>
          <a:bodyPr vert="horz" wrap="square" lIns="91440" tIns="45720" rIns="91440" bIns="45720" rtlCol="0" anchor="ctr">
            <a:noAutofit/>
          </a:bodyPr>
          <a:lstStyle/>
          <a:p>
            <a:pPr algn="l"/>
            <a:r>
              <a:rPr lang="en-US" sz="2000" b="1" i="0">
                <a:latin typeface="Futura Next Book" panose="020B0502020204020303" pitchFamily="34" charset="77"/>
              </a:rPr>
              <a:t>Conventional design approach</a:t>
            </a:r>
          </a:p>
          <a:p>
            <a:pPr algn="l"/>
            <a:endParaRPr lang="en-US" sz="2000">
              <a:latin typeface="Futura Next Book" panose="020B0502020204020303" pitchFamily="34" charset="77"/>
            </a:endParaRPr>
          </a:p>
          <a:p>
            <a:pPr algn="l"/>
            <a:r>
              <a:rPr lang="en-US" sz="2000" b="0" i="0">
                <a:latin typeface="Futura Next Book" panose="020B0502020204020303" pitchFamily="34" charset="77"/>
              </a:rPr>
              <a:t>Design team understands business requirements  &gt; Design team captures design requirements &gt; Design team creates wireframes/designs with dummy content &gt; Gets stakeholder approval on wireframe &gt; Contacts content person for actual content </a:t>
            </a:r>
          </a:p>
          <a:p>
            <a:pPr algn="l"/>
            <a:endParaRPr lang="en-US" sz="2000">
              <a:latin typeface="Futura Next Book" panose="020B0502020204020303" pitchFamily="34" charset="77"/>
            </a:endParaRPr>
          </a:p>
          <a:p>
            <a:pPr algn="l"/>
            <a:endParaRPr lang="en-US" sz="2000" b="0" i="0">
              <a:latin typeface="Futura Next Book" panose="020B0502020204020303" pitchFamily="34" charset="77"/>
            </a:endParaRPr>
          </a:p>
        </p:txBody>
      </p:sp>
      <p:sp>
        <p:nvSpPr>
          <p:cNvPr id="4" name="TextBox 3">
            <a:extLst>
              <a:ext uri="{FF2B5EF4-FFF2-40B4-BE49-F238E27FC236}">
                <a16:creationId xmlns:a16="http://schemas.microsoft.com/office/drawing/2014/main" id="{AF8BB6FF-8C87-418B-B226-A302BF861F3D}"/>
              </a:ext>
            </a:extLst>
          </p:cNvPr>
          <p:cNvSpPr txBox="1"/>
          <p:nvPr/>
        </p:nvSpPr>
        <p:spPr>
          <a:xfrm>
            <a:off x="1900989" y="4920916"/>
            <a:ext cx="7206916" cy="1997242"/>
          </a:xfrm>
          <a:prstGeom prst="rect">
            <a:avLst/>
          </a:prstGeom>
        </p:spPr>
        <p:txBody>
          <a:bodyPr vert="horz" wrap="square" lIns="91440" tIns="45720" rIns="91440" bIns="45720" rtlCol="0" anchor="ctr">
            <a:normAutofit/>
          </a:bodyPr>
          <a:lstStyle/>
          <a:p>
            <a:pPr algn="l"/>
            <a:endParaRPr lang="en-US" sz="1600" b="0" i="0">
              <a:latin typeface="Futura Next Book" panose="020B0502020204020303" pitchFamily="34" charset="77"/>
            </a:endParaRPr>
          </a:p>
        </p:txBody>
      </p:sp>
      <p:sp>
        <p:nvSpPr>
          <p:cNvPr id="5" name="TextBox 4">
            <a:extLst>
              <a:ext uri="{FF2B5EF4-FFF2-40B4-BE49-F238E27FC236}">
                <a16:creationId xmlns:a16="http://schemas.microsoft.com/office/drawing/2014/main" id="{394D35C0-1ED5-4055-A5A4-B5709BD14A98}"/>
              </a:ext>
            </a:extLst>
          </p:cNvPr>
          <p:cNvSpPr txBox="1"/>
          <p:nvPr/>
        </p:nvSpPr>
        <p:spPr>
          <a:xfrm>
            <a:off x="2033337" y="4704347"/>
            <a:ext cx="3224463" cy="683178"/>
          </a:xfrm>
          <a:prstGeom prst="rect">
            <a:avLst/>
          </a:prstGeom>
        </p:spPr>
        <p:txBody>
          <a:bodyPr vert="horz" wrap="square" lIns="91440" tIns="45720" rIns="91440" bIns="45720" rtlCol="0" anchor="ctr">
            <a:normAutofit/>
          </a:bodyPr>
          <a:lstStyle/>
          <a:p>
            <a:pPr algn="l"/>
            <a:endParaRPr lang="en-US" sz="1600" b="0" i="0">
              <a:latin typeface="Futura Next Book" panose="020B0502020204020303" pitchFamily="34" charset="77"/>
            </a:endParaRPr>
          </a:p>
        </p:txBody>
      </p:sp>
      <p:sp>
        <p:nvSpPr>
          <p:cNvPr id="6" name="TextBox 5">
            <a:extLst>
              <a:ext uri="{FF2B5EF4-FFF2-40B4-BE49-F238E27FC236}">
                <a16:creationId xmlns:a16="http://schemas.microsoft.com/office/drawing/2014/main" id="{05056FD3-B0F0-477F-947C-F5A79FABB339}"/>
              </a:ext>
            </a:extLst>
          </p:cNvPr>
          <p:cNvSpPr txBox="1"/>
          <p:nvPr/>
        </p:nvSpPr>
        <p:spPr>
          <a:xfrm>
            <a:off x="1235664" y="4067576"/>
            <a:ext cx="11511126" cy="1706679"/>
          </a:xfrm>
          <a:prstGeom prst="rect">
            <a:avLst/>
          </a:prstGeom>
        </p:spPr>
        <p:txBody>
          <a:bodyPr vert="horz" wrap="square" lIns="91440" tIns="45720" rIns="91440" bIns="45720" rtlCol="0" anchor="ctr">
            <a:noAutofit/>
          </a:bodyPr>
          <a:lstStyle/>
          <a:p>
            <a:pPr algn="l"/>
            <a:r>
              <a:rPr lang="en-US" sz="2000" b="1" i="0">
                <a:latin typeface="Futura Next Book" panose="020B0502020204020303" pitchFamily="34" charset="77"/>
              </a:rPr>
              <a:t>Content-first design approach</a:t>
            </a:r>
          </a:p>
          <a:p>
            <a:pPr algn="l"/>
            <a:endParaRPr lang="en-US" sz="2000">
              <a:latin typeface="Futura Next Book" panose="020B0502020204020303" pitchFamily="34" charset="77"/>
            </a:endParaRPr>
          </a:p>
          <a:p>
            <a:pPr algn="l"/>
            <a:r>
              <a:rPr lang="en-US" sz="2000" b="0" i="0">
                <a:latin typeface="Futura Next Book" panose="020B0502020204020303" pitchFamily="34" charset="77"/>
              </a:rPr>
              <a:t>Design and content team understand </a:t>
            </a:r>
            <a:r>
              <a:rPr lang="en-US" sz="2000">
                <a:latin typeface="Futura Next Book" panose="020B0502020204020303" pitchFamily="34" charset="77"/>
              </a:rPr>
              <a:t>business </a:t>
            </a:r>
            <a:r>
              <a:rPr lang="en-US" sz="2000" b="0" i="0">
                <a:latin typeface="Futura Next Book" panose="020B0502020204020303" pitchFamily="34" charset="77"/>
              </a:rPr>
              <a:t>requirements  &gt; Capture design requirements  &gt; Understand actual content to be communicated on the digital platform/product &gt; Create wireframes/designs with actual content &gt; Pressure test with different content situations/volumes &gt; Get stakeholder approval  </a:t>
            </a:r>
          </a:p>
          <a:p>
            <a:pPr algn="l"/>
            <a:endParaRPr lang="en-US" sz="2000">
              <a:latin typeface="Futura Next Book" panose="020B0502020204020303" pitchFamily="34" charset="77"/>
            </a:endParaRPr>
          </a:p>
          <a:p>
            <a:pPr algn="l"/>
            <a:endParaRPr lang="en-US" sz="2000" b="0" i="0">
              <a:latin typeface="Futura Next Book" panose="020B0502020204020303" pitchFamily="34" charset="77"/>
            </a:endParaRPr>
          </a:p>
        </p:txBody>
      </p:sp>
      <p:sp>
        <p:nvSpPr>
          <p:cNvPr id="7" name="TextBox 6">
            <a:extLst>
              <a:ext uri="{FF2B5EF4-FFF2-40B4-BE49-F238E27FC236}">
                <a16:creationId xmlns:a16="http://schemas.microsoft.com/office/drawing/2014/main" id="{E767E944-9B7F-4D96-B31A-FA2E8E4669F5}"/>
              </a:ext>
            </a:extLst>
          </p:cNvPr>
          <p:cNvSpPr txBox="1"/>
          <p:nvPr/>
        </p:nvSpPr>
        <p:spPr>
          <a:xfrm>
            <a:off x="1900989" y="6453051"/>
            <a:ext cx="8431731" cy="681676"/>
          </a:xfrm>
          <a:prstGeom prst="rect">
            <a:avLst/>
          </a:prstGeom>
        </p:spPr>
        <p:txBody>
          <a:bodyPr vert="horz" wrap="square" lIns="91440" tIns="45720" rIns="91440" bIns="45720" rtlCol="0" anchor="ctr">
            <a:normAutofit/>
          </a:bodyPr>
          <a:lstStyle/>
          <a:p>
            <a:pPr algn="l"/>
            <a:r>
              <a:rPr lang="en-US" sz="1600" b="0" i="0">
                <a:solidFill>
                  <a:srgbClr val="FF0000"/>
                </a:solidFill>
                <a:latin typeface="Futura Next Book" panose="020B0502020204020303" pitchFamily="34" charset="77"/>
              </a:rPr>
              <a:t>Work with Chetan to design this slide</a:t>
            </a:r>
          </a:p>
        </p:txBody>
      </p:sp>
    </p:spTree>
    <p:extLst>
      <p:ext uri="{BB962C8B-B14F-4D97-AF65-F5344CB8AC3E}">
        <p14:creationId xmlns:p14="http://schemas.microsoft.com/office/powerpoint/2010/main" val="9382311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chor="ctr">
        <a:normAutofit/>
      </a:bodyPr>
      <a:lstStyle>
        <a:defPPr algn="l">
          <a:defRPr sz="1600" b="0" i="0" dirty="0" smtClean="0">
            <a:latin typeface="Futura Next Book" panose="020B0502020204020303" pitchFamily="34" charset="77"/>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C59D150DB7A0A428C22CEC038A4044E" ma:contentTypeVersion="12" ma:contentTypeDescription="Create a new document." ma:contentTypeScope="" ma:versionID="2c1e11e5a9031480cb7a7294669b39cd">
  <xsd:schema xmlns:xsd="http://www.w3.org/2001/XMLSchema" xmlns:xs="http://www.w3.org/2001/XMLSchema" xmlns:p="http://schemas.microsoft.com/office/2006/metadata/properties" xmlns:ns3="0fb1a0c5-2c4a-4e48-bcc3-33e77d645ebc" xmlns:ns4="a0c0055b-bdea-44a9-bbe0-256889447dd7" targetNamespace="http://schemas.microsoft.com/office/2006/metadata/properties" ma:root="true" ma:fieldsID="3e0483aeb5a4457efee1d30d54e1662e" ns3:_="" ns4:_="">
    <xsd:import namespace="0fb1a0c5-2c4a-4e48-bcc3-33e77d645ebc"/>
    <xsd:import namespace="a0c0055b-bdea-44a9-bbe0-256889447dd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b1a0c5-2c4a-4e48-bcc3-33e77d645eb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0c0055b-bdea-44a9-bbe0-256889447dd7"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EC4B5BE-9670-4281-94E5-A85E24BF1ABD}">
  <ds:schemaRefs>
    <ds:schemaRef ds:uri="0fb1a0c5-2c4a-4e48-bcc3-33e77d645ebc"/>
    <ds:schemaRef ds:uri="a0c0055b-bdea-44a9-bbe0-256889447dd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BA568056-FCE3-4C43-A5CE-BF0966C310E3}">
  <ds:schemaRefs>
    <ds:schemaRef ds:uri="http://schemas.microsoft.com/sharepoint/v3/contenttype/forms"/>
  </ds:schemaRefs>
</ds:datastoreItem>
</file>

<file path=customXml/itemProps3.xml><?xml version="1.0" encoding="utf-8"?>
<ds:datastoreItem xmlns:ds="http://schemas.openxmlformats.org/officeDocument/2006/customXml" ds:itemID="{ED362157-B6F9-4232-8E35-FFD1225060BA}">
  <ds:schemaRefs>
    <ds:schemaRef ds:uri="http://schemas.microsoft.com/office/2006/metadata/properties"/>
    <ds:schemaRef ds:uri="http://schemas.microsoft.com/office/2006/documentManagement/types"/>
    <ds:schemaRef ds:uri="http://schemas.openxmlformats.org/package/2006/metadata/core-properties"/>
    <ds:schemaRef ds:uri="http://schemas.microsoft.com/office/infopath/2007/PartnerControls"/>
    <ds:schemaRef ds:uri="a0c0055b-bdea-44a9-bbe0-256889447dd7"/>
    <ds:schemaRef ds:uri="http://purl.org/dc/elements/1.1/"/>
    <ds:schemaRef ds:uri="http://purl.org/dc/terms/"/>
    <ds:schemaRef ds:uri="0fb1a0c5-2c4a-4e48-bcc3-33e77d645ebc"/>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Theme</Template>
  <TotalTime>234</TotalTime>
  <Words>1916</Words>
  <Application>Microsoft Office PowerPoint</Application>
  <PresentationFormat>Custom</PresentationFormat>
  <Paragraphs>239</Paragraphs>
  <Slides>32</Slides>
  <Notes>26</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32</vt:i4>
      </vt:variant>
    </vt:vector>
  </HeadingPairs>
  <TitlesOfParts>
    <vt:vector size="45" baseType="lpstr">
      <vt:lpstr>Arial</vt:lpstr>
      <vt:lpstr>Calibri</vt:lpstr>
      <vt:lpstr>Calibri Light</vt:lpstr>
      <vt:lpstr>charter</vt:lpstr>
      <vt:lpstr>Futura Next Book</vt:lpstr>
      <vt:lpstr>Futura Next Light</vt:lpstr>
      <vt:lpstr>FUTURANEXT-MEDIUM</vt:lpstr>
      <vt:lpstr>FUTURANEXT-MEDIUM</vt:lpstr>
      <vt:lpstr>Martel</vt:lpstr>
      <vt:lpstr>proxima-nova</vt:lpstr>
      <vt:lpstr>raleway</vt:lpstr>
      <vt:lpstr>ShopifySans</vt:lpstr>
      <vt:lpstr>Office Theme</vt:lpstr>
      <vt:lpstr>PowerPoint Presentation</vt:lpstr>
      <vt:lpstr>Content-first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Deep dive into content-first design</vt:lpstr>
      <vt:lpstr>PowerPoint Presentation</vt:lpstr>
      <vt:lpstr>What is content?</vt:lpstr>
      <vt:lpstr>Why you should go for content-first design</vt:lpstr>
      <vt:lpstr>Accurate manifestation of intended experiences</vt:lpstr>
      <vt:lpstr>PowerPoint Presentation</vt:lpstr>
      <vt:lpstr>PowerPoint Presentation</vt:lpstr>
      <vt:lpstr>Reduced assumptions</vt:lpstr>
      <vt:lpstr>Consistency</vt:lpstr>
      <vt:lpstr>PowerPoint Presentation</vt:lpstr>
      <vt:lpstr>PowerPoint Presentation</vt:lpstr>
      <vt:lpstr>PowerPoint Presentation</vt:lpstr>
      <vt:lpstr>Reduced iterations </vt:lpstr>
      <vt:lpstr>Right emotions </vt:lpstr>
      <vt:lpstr>PowerPoint Presentation</vt:lpstr>
      <vt:lpstr>Content-first design process flow</vt:lpstr>
      <vt:lpstr>PowerPoint Presentation</vt:lpstr>
      <vt:lpstr>PowerPoint Presentation</vt:lpstr>
      <vt:lpstr>PowerPoint Presentation</vt:lpstr>
      <vt:lpstr>PowerPoint Presentation</vt:lpstr>
      <vt:lpstr>Hope this session was useful for you to appreciate content-first design approach.</vt:lpstr>
      <vt:lpstr>Further learning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Sameer Shetye</dc:creator>
  <cp:lastModifiedBy>Ranjani Subramanian</cp:lastModifiedBy>
  <cp:revision>22</cp:revision>
  <dcterms:created xsi:type="dcterms:W3CDTF">2022-08-05T06:21:18Z</dcterms:created>
  <dcterms:modified xsi:type="dcterms:W3CDTF">2022-08-26T11:30:32Z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0x0101001C59D150DB7A0A428C22CEC038A4044E</vt:lpwstr>
  </property>
</Properties>
</file>